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256" r:id="rId2"/>
    <p:sldId id="449" r:id="rId3"/>
    <p:sldId id="450" r:id="rId4"/>
    <p:sldId id="451" r:id="rId5"/>
    <p:sldId id="420" r:id="rId6"/>
    <p:sldId id="452" r:id="rId7"/>
    <p:sldId id="390" r:id="rId8"/>
    <p:sldId id="391" r:id="rId9"/>
    <p:sldId id="456" r:id="rId10"/>
    <p:sldId id="406" r:id="rId11"/>
    <p:sldId id="342" r:id="rId12"/>
    <p:sldId id="454" r:id="rId13"/>
    <p:sldId id="360" r:id="rId14"/>
    <p:sldId id="408" r:id="rId15"/>
    <p:sldId id="424" r:id="rId16"/>
    <p:sldId id="422" r:id="rId17"/>
    <p:sldId id="447" r:id="rId18"/>
    <p:sldId id="448" r:id="rId19"/>
    <p:sldId id="407" r:id="rId20"/>
    <p:sldId id="282" r:id="rId21"/>
    <p:sldId id="394" r:id="rId22"/>
    <p:sldId id="402" r:id="rId23"/>
    <p:sldId id="453" r:id="rId24"/>
    <p:sldId id="439" r:id="rId25"/>
    <p:sldId id="440" r:id="rId26"/>
    <p:sldId id="438" r:id="rId27"/>
    <p:sldId id="455" r:id="rId28"/>
    <p:sldId id="306" r:id="rId29"/>
    <p:sldId id="436" r:id="rId30"/>
    <p:sldId id="268" r:id="rId31"/>
    <p:sldId id="310" r:id="rId32"/>
    <p:sldId id="425" r:id="rId33"/>
    <p:sldId id="426" r:id="rId34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904"/>
    <a:srgbClr val="F9FF01"/>
    <a:srgbClr val="000000"/>
    <a:srgbClr val="3A6098"/>
    <a:srgbClr val="FFF41D"/>
    <a:srgbClr val="3BA0BB"/>
    <a:srgbClr val="FFC000"/>
    <a:srgbClr val="4BACC6"/>
    <a:srgbClr val="00B0F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8" autoAdjust="0"/>
    <p:restoredTop sz="79196" autoAdjust="0"/>
  </p:normalViewPr>
  <p:slideViewPr>
    <p:cSldViewPr>
      <p:cViewPr varScale="1">
        <p:scale>
          <a:sx n="64" d="100"/>
          <a:sy n="64" d="100"/>
        </p:scale>
        <p:origin x="1638" y="66"/>
      </p:cViewPr>
      <p:guideLst>
        <p:guide orient="horz" pos="2976"/>
        <p:guide pos="2880"/>
      </p:guideLst>
    </p:cSldViewPr>
  </p:slideViewPr>
  <p:outlineViewPr>
    <p:cViewPr>
      <p:scale>
        <a:sx n="33" d="100"/>
        <a:sy n="33" d="100"/>
      </p:scale>
      <p:origin x="0" y="15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D37B6-A0C2-4145-BC8C-C62F2DBA9862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B2C82-2F6B-4160-8835-AC8F46A7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2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1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/>
          <a:lstStyle>
            <a:lvl1pPr algn="r">
              <a:defRPr sz="1200"/>
            </a:lvl1pPr>
          </a:lstStyle>
          <a:p>
            <a:fld id="{8335F0E0-C2C6-B14E-9255-336B69FD66C6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42" tIns="46471" rIns="92942" bIns="464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9"/>
            <a:ext cx="5588000" cy="4177665"/>
          </a:xfrm>
          <a:prstGeom prst="rect">
            <a:avLst/>
          </a:prstGeom>
        </p:spPr>
        <p:txBody>
          <a:bodyPr vert="horz" lIns="92942" tIns="46471" rIns="92942" bIns="4647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5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5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 anchor="b"/>
          <a:lstStyle>
            <a:lvl1pPr algn="r">
              <a:defRPr sz="1200"/>
            </a:lvl1pPr>
          </a:lstStyle>
          <a:p>
            <a:fld id="{801E148C-B8BC-664F-9A94-1B9922BE0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54" indent="-232354">
              <a:buAutoNum type="arabicPeriod"/>
            </a:pPr>
            <a:r>
              <a:rPr lang="en-US" dirty="0"/>
              <a:t>Greetings everyone, I am </a:t>
            </a:r>
            <a:r>
              <a:rPr lang="en-US" dirty="0" err="1"/>
              <a:t>Vishwanath</a:t>
            </a:r>
            <a:r>
              <a:rPr lang="en-US" dirty="0"/>
              <a:t>, a PhD student from CMU.</a:t>
            </a:r>
          </a:p>
          <a:p>
            <a:pPr marL="232354" indent="-232354">
              <a:buAutoNum type="arabicPeriod"/>
            </a:pPr>
            <a:r>
              <a:rPr lang="en-US" baseline="0" dirty="0"/>
              <a:t>I will be talking about my paper on “Cross-scale predictive dictionaries for image and video restoration”</a:t>
            </a:r>
          </a:p>
          <a:p>
            <a:pPr marL="232354" indent="-232354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15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54" indent="-232354">
              <a:buAutoNum type="arabicPeriod"/>
            </a:pPr>
            <a:r>
              <a:rPr lang="en-US" dirty="0"/>
              <a:t>I will now explain sparse</a:t>
            </a:r>
            <a:r>
              <a:rPr lang="en-US" baseline="0" dirty="0"/>
              <a:t> approximation for our signal model.</a:t>
            </a:r>
            <a:endParaRPr lang="en-US" dirty="0"/>
          </a:p>
          <a:p>
            <a:pPr marL="232354" indent="-232354">
              <a:buAutoNum type="arabicPeriod"/>
            </a:pPr>
            <a:r>
              <a:rPr lang="en-US" dirty="0"/>
              <a:t>As you can see on the top left corner, the signal model involves</a:t>
            </a:r>
            <a:r>
              <a:rPr lang="en-US" baseline="0" dirty="0"/>
              <a:t> </a:t>
            </a:r>
            <a:r>
              <a:rPr lang="en-US" baseline="0" dirty="0" err="1"/>
              <a:t>downsampling</a:t>
            </a:r>
            <a:r>
              <a:rPr lang="en-US" baseline="0" dirty="0"/>
              <a:t> x to </a:t>
            </a:r>
            <a:r>
              <a:rPr lang="en-US" baseline="0" dirty="0" err="1"/>
              <a:t>x_low</a:t>
            </a:r>
            <a:r>
              <a:rPr lang="en-US" baseline="0" dirty="0"/>
              <a:t>, performing sparse approximation with </a:t>
            </a:r>
            <a:r>
              <a:rPr lang="en-US" baseline="0" dirty="0" err="1"/>
              <a:t>d_low</a:t>
            </a:r>
            <a:r>
              <a:rPr lang="en-US" baseline="0" dirty="0"/>
              <a:t>, and then using the support of </a:t>
            </a:r>
            <a:r>
              <a:rPr lang="en-US" baseline="0" dirty="0" err="1"/>
              <a:t>s_low</a:t>
            </a:r>
            <a:r>
              <a:rPr lang="en-US" baseline="0" dirty="0"/>
              <a:t> to restrict the support of </a:t>
            </a:r>
            <a:r>
              <a:rPr lang="en-US" baseline="0" dirty="0" err="1"/>
              <a:t>s_high</a:t>
            </a:r>
            <a:endParaRPr lang="en-US" baseline="0" dirty="0"/>
          </a:p>
          <a:p>
            <a:pPr marL="232354" indent="-232354">
              <a:buAutoNum type="arabicPeriod"/>
            </a:pPr>
            <a:r>
              <a:rPr lang="en-US" baseline="0" dirty="0"/>
              <a:t>I’ve color coded the sparse vectors for ease of understanding.</a:t>
            </a:r>
          </a:p>
          <a:p>
            <a:pPr marL="232354" indent="-232354">
              <a:buAutoNum type="arabicPeriod"/>
            </a:pPr>
            <a:r>
              <a:rPr lang="en-US" baseline="0" dirty="0"/>
              <a:t>The first sparse coefficients maps to first three in </a:t>
            </a:r>
            <a:r>
              <a:rPr lang="en-US" baseline="0" dirty="0" err="1"/>
              <a:t>s_high</a:t>
            </a:r>
            <a:r>
              <a:rPr lang="en-US" baseline="0" dirty="0"/>
              <a:t>, the second to the next three and so on</a:t>
            </a:r>
          </a:p>
          <a:p>
            <a:pPr marL="232354" indent="-232354">
              <a:buAutoNum type="arabicPeriod"/>
            </a:pPr>
            <a:r>
              <a:rPr lang="en-US" baseline="0" dirty="0"/>
              <a:t>At the bottom, you see four atom </a:t>
            </a:r>
            <a:r>
              <a:rPr lang="en-US" baseline="0" dirty="0" err="1"/>
              <a:t>d_low</a:t>
            </a:r>
            <a:r>
              <a:rPr lang="en-US" baseline="0" dirty="0"/>
              <a:t> and four times three atom </a:t>
            </a:r>
            <a:r>
              <a:rPr lang="en-US" baseline="0" dirty="0" err="1"/>
              <a:t>d_high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 us look at the speed</a:t>
            </a:r>
            <a:r>
              <a:rPr lang="en-US" baseline="0" dirty="0"/>
              <a:t> up we obtain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speed up in our case would be the time taken for direct recovery by the time taken for two scale recovery</a:t>
            </a:r>
          </a:p>
          <a:p>
            <a:pPr marL="228600" indent="-228600">
              <a:buAutoNum type="arabicPeriod"/>
            </a:pPr>
            <a:r>
              <a:rPr lang="en-US" baseline="0" dirty="0"/>
              <a:t>Since we are using OMP, these computation times will be predominantly be due to the most correlated atom computation, which is N T K, and hence the ratio would be …</a:t>
            </a:r>
          </a:p>
          <a:p>
            <a:pPr marL="228600" indent="-228600">
              <a:buAutoNum type="arabicPeriod"/>
            </a:pPr>
            <a:r>
              <a:rPr lang="en-US" baseline="0" dirty="0"/>
              <a:t>In the case of our toy problem, we have so and so, which gives us a speed up of 2x. </a:t>
            </a:r>
          </a:p>
          <a:p>
            <a:pPr marL="228600" indent="-228600">
              <a:buAutoNum type="arabicPeriod"/>
            </a:pPr>
            <a:r>
              <a:rPr lang="en-US" baseline="0" dirty="0"/>
              <a:t>This number increases as we increase in signal dimension as well as the number of dictionary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0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54" indent="-232354">
              <a:buAutoNum type="arabicPeriod"/>
            </a:pPr>
            <a:r>
              <a:rPr lang="en-US" baseline="0" dirty="0"/>
              <a:t>We use OMP to perform sparse approximation at each stage</a:t>
            </a:r>
          </a:p>
          <a:p>
            <a:pPr marL="232354" indent="-232354">
              <a:buAutoNum type="arabicPeriod"/>
            </a:pPr>
            <a:r>
              <a:rPr lang="en-US" baseline="0" dirty="0"/>
              <a:t>And since the </a:t>
            </a:r>
            <a:r>
              <a:rPr lang="en-US" baseline="0" dirty="0" err="1"/>
              <a:t>coeffficients</a:t>
            </a:r>
            <a:r>
              <a:rPr lang="en-US" baseline="0" dirty="0"/>
              <a:t> form a zero tree,</a:t>
            </a:r>
          </a:p>
          <a:p>
            <a:pPr marL="232354" indent="-232354">
              <a:buAutoNum type="arabicPeriod"/>
            </a:pPr>
            <a:r>
              <a:rPr lang="en-US" baseline="0" dirty="0"/>
              <a:t>We term our modified sparse approximation algorithm as zero tree OMP</a:t>
            </a:r>
          </a:p>
          <a:p>
            <a:pPr marL="232354" indent="-232354">
              <a:buAutoNum type="arabicPeriod"/>
            </a:pPr>
            <a:r>
              <a:rPr lang="en-US" baseline="0" dirty="0"/>
              <a:t>Which brings us to our next question, how do we learn dictionaries which conform to our signal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09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Read about order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The past one decade has seen tremendous success in applications of compressive sensing, where signals are recovered with fewer measurements than that demanded by Nyquist rate</a:t>
            </a:r>
          </a:p>
          <a:p>
            <a:pPr marL="228600" indent="-228600">
              <a:buAutoNum type="arabicPeriod"/>
            </a:pPr>
            <a:r>
              <a:rPr lang="en-US" baseline="0" dirty="0"/>
              <a:t>Underlying the recovery is the idea that signals are sparse, either by themselves, through analytical bases like wavelet transform or learned bases like dictionaries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success of compressive sensing can be attributed to the efficient recovery techniques used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will be closely looking at one particular reconstruction technique, namely the orthogonal matching pursuit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6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Orthogonal matching pursuit, at heart, is a greedy algorithm to solve for sparse approximation</a:t>
            </a:r>
          </a:p>
          <a:p>
            <a:pPr marL="228600" indent="-228600">
              <a:buAutoNum type="arabicPeriod"/>
            </a:pPr>
            <a:r>
              <a:rPr lang="en-US" dirty="0"/>
              <a:t>Consider a 1-sparse representation</a:t>
            </a:r>
            <a:r>
              <a:rPr lang="en-US" baseline="0" dirty="0"/>
              <a:t> of signal x, x is equal to some </a:t>
            </a:r>
            <a:r>
              <a:rPr lang="en-US" baseline="0" dirty="0" err="1"/>
              <a:t>dk</a:t>
            </a:r>
            <a:r>
              <a:rPr lang="en-US" baseline="0" dirty="0"/>
              <a:t> times a scalar alpha.</a:t>
            </a:r>
          </a:p>
          <a:p>
            <a:pPr marL="228600" indent="-228600">
              <a:buAutoNum type="arabicPeriod"/>
            </a:pPr>
            <a:r>
              <a:rPr lang="en-US" baseline="0" dirty="0"/>
              <a:t>To find what the index k is, we simply need to find the most correlated atom with the given signal</a:t>
            </a:r>
          </a:p>
          <a:p>
            <a:pPr marL="228600" indent="-228600">
              <a:buAutoNum type="arabicPeriod"/>
            </a:pPr>
            <a:r>
              <a:rPr lang="en-US" baseline="0" dirty="0"/>
              <a:t>Similarly, if we have a k-sparse signal, we iteratively solve for the set of most correlated atoms, K times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immediate observation to make is that the number of correlations increase linearly with T. </a:t>
            </a:r>
          </a:p>
          <a:p>
            <a:pPr marL="228600" indent="-228600">
              <a:buAutoNum type="arabicPeriod"/>
            </a:pPr>
            <a:r>
              <a:rPr lang="en-US" baseline="0" dirty="0"/>
              <a:t>This is very relevant to us, as approximation accuracy tends to increase with increasing 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0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Here are some experiments by </a:t>
            </a:r>
            <a:r>
              <a:rPr lang="en-US" dirty="0" err="1"/>
              <a:t>Hitomi</a:t>
            </a:r>
            <a:r>
              <a:rPr lang="en-US" baseline="0" dirty="0"/>
              <a:t> et al., which substantiate the need for very large dictionaries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As you can see in the graph on the right, a 100,000 dictionary atom for high accuracy, and with this dictionary size, it would take lots of time for reconstruction.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85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54" indent="-232354">
              <a:buAutoNum type="arabicPeriod"/>
            </a:pPr>
            <a:r>
              <a:rPr lang="en-US" baseline="0" dirty="0"/>
              <a:t>The problem at hand is a very real one and here is an example to substantiate our claim</a:t>
            </a:r>
          </a:p>
          <a:p>
            <a:pPr marL="232354" indent="-232354">
              <a:buAutoNum type="arabicPeriod"/>
            </a:pPr>
            <a:r>
              <a:rPr lang="en-US" baseline="0" dirty="0" err="1"/>
              <a:t>Hitomi</a:t>
            </a:r>
            <a:r>
              <a:rPr lang="en-US" baseline="0" dirty="0"/>
              <a:t> et al. proposed reconstruction of high speed video from low speed video by combining frames into what are called coded images.</a:t>
            </a:r>
          </a:p>
          <a:p>
            <a:pPr marL="232354" indent="-232354">
              <a:buAutoNum type="arabicPeriod"/>
            </a:pPr>
            <a:r>
              <a:rPr lang="en-US" baseline="0" dirty="0"/>
              <a:t>Each pixel of the coded image is picked randomly from one of the 36 frames. </a:t>
            </a:r>
          </a:p>
          <a:p>
            <a:pPr marL="232354" indent="-232354">
              <a:buAutoNum type="arabicPeriod"/>
            </a:pPr>
            <a:r>
              <a:rPr lang="en-US" baseline="0" dirty="0"/>
              <a:t>This is then expressed as a compressive sensing problem, with the video patches being sparse in certain </a:t>
            </a:r>
            <a:r>
              <a:rPr lang="en-US" baseline="0" dirty="0" err="1"/>
              <a:t>overcomplete</a:t>
            </a:r>
            <a:r>
              <a:rPr lang="en-US" baseline="0" dirty="0"/>
              <a:t> dictionary</a:t>
            </a:r>
          </a:p>
          <a:p>
            <a:pPr marL="232354" indent="-232354">
              <a:buAutoNum type="arabicPeriod"/>
            </a:pPr>
            <a:r>
              <a:rPr lang="en-US" baseline="0" dirty="0"/>
              <a:t>The dictionary they used was made of 7x7x36 video patches with 100,000 dictionary atoms.</a:t>
            </a:r>
          </a:p>
          <a:p>
            <a:pPr marL="232354" indent="-232354">
              <a:buAutoNum type="arabicPeriod"/>
            </a:pPr>
            <a:r>
              <a:rPr lang="en-US" baseline="0" dirty="0"/>
              <a:t>This took extremely long times to recover, which is bothersome.</a:t>
            </a:r>
          </a:p>
          <a:p>
            <a:pPr marL="232354" indent="-232354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we see is that we need large dictionaries</a:t>
            </a:r>
            <a:r>
              <a:rPr lang="en-US" baseline="0" dirty="0"/>
              <a:t> for high accuracy reconstruction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However, the reconstruction time almost linearly increases with increase in number of dictionary elements</a:t>
            </a:r>
          </a:p>
          <a:p>
            <a:pPr marL="228600" indent="-228600">
              <a:buAutoNum type="arabicPeriod"/>
            </a:pPr>
            <a:r>
              <a:rPr lang="en-US" baseline="0" dirty="0"/>
              <a:t>This calls for endowing structure in dictionaries to reduce the search space in OMP algorithm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this, we will be taking inspiration from the wavelet representation of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3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95" indent="-232395">
              <a:buAutoNum type="arabicPeriod"/>
            </a:pPr>
            <a:r>
              <a:rPr lang="en-US" baseline="0" dirty="0"/>
              <a:t>The wavelet transform of images has certain nice properties</a:t>
            </a:r>
          </a:p>
          <a:p>
            <a:pPr marL="232395" indent="-232395">
              <a:buAutoNum type="arabicPeriod"/>
            </a:pPr>
            <a:r>
              <a:rPr lang="en-US" baseline="0" dirty="0"/>
              <a:t>It is sparse</a:t>
            </a:r>
          </a:p>
          <a:p>
            <a:pPr marL="232395" indent="-232395">
              <a:buAutoNum type="arabicPeriod"/>
            </a:pPr>
            <a:r>
              <a:rPr lang="en-US" baseline="0" dirty="0"/>
              <a:t>It is multiscale, which means that we can have a coarse to fine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95" indent="-232395">
              <a:buAutoNum type="arabicPeriod"/>
            </a:pPr>
            <a:r>
              <a:rPr lang="en-US" dirty="0"/>
              <a:t>And finally, wavelet transform is predictive</a:t>
            </a:r>
          </a:p>
          <a:p>
            <a:pPr marL="232395" indent="-232395">
              <a:buAutoNum type="arabicPeriod"/>
            </a:pPr>
            <a:r>
              <a:rPr lang="en-US" dirty="0"/>
              <a:t>More particularly, if I know that a parent coefficient at coarser scale is zero, then with</a:t>
            </a:r>
            <a:r>
              <a:rPr lang="en-US" baseline="0" dirty="0"/>
              <a:t> high probability, the child coefficients at finer scale are zero.</a:t>
            </a:r>
          </a:p>
          <a:p>
            <a:pPr marL="232395" indent="-232395">
              <a:buAutoNum type="arabicPeriod"/>
            </a:pPr>
            <a:r>
              <a:rPr lang="en-US" baseline="0" dirty="0"/>
              <a:t>This means that once I know a parent coefficient is zero, I need not compute the child coefficients.</a:t>
            </a:r>
          </a:p>
          <a:p>
            <a:pPr marL="232395" indent="-232395">
              <a:buAutoNum type="arabicPeriod"/>
            </a:pPr>
            <a:r>
              <a:rPr lang="en-US" baseline="0" dirty="0"/>
              <a:t>Unfortunately, this model is restricted to images alone.</a:t>
            </a:r>
          </a:p>
          <a:p>
            <a:pPr marL="232395" indent="-232395">
              <a:buAutoNum type="arabicPeriod"/>
            </a:pPr>
            <a:r>
              <a:rPr lang="en-US" baseline="0" dirty="0"/>
              <a:t>So, can we extend the idea of zero trees to dictionaries?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354" indent="-232354">
              <a:buAutoNum type="arabicPeriod"/>
            </a:pPr>
            <a:r>
              <a:rPr lang="en-US" dirty="0"/>
              <a:t>I will first present the brief overview of what our signal model is, and then will explain</a:t>
            </a:r>
            <a:r>
              <a:rPr lang="en-US" baseline="0" dirty="0"/>
              <a:t> the working through a toy example with two scales.</a:t>
            </a:r>
          </a:p>
          <a:p>
            <a:pPr marL="232354" indent="-232354">
              <a:buAutoNum type="arabicPeriod"/>
            </a:pPr>
            <a:r>
              <a:rPr lang="en-US" baseline="0" dirty="0"/>
              <a:t>What we have at hand is a signal and its </a:t>
            </a:r>
            <a:r>
              <a:rPr lang="en-US" baseline="0" dirty="0" err="1"/>
              <a:t>downsampled</a:t>
            </a:r>
            <a:r>
              <a:rPr lang="en-US" baseline="0" dirty="0"/>
              <a:t> versions</a:t>
            </a:r>
          </a:p>
          <a:p>
            <a:pPr marL="232354" indent="-232354">
              <a:buAutoNum type="arabicPeriod"/>
            </a:pPr>
            <a:r>
              <a:rPr lang="en-US" baseline="0" dirty="0"/>
              <a:t>For each scale of the signal, we have an associated over complete dictionary</a:t>
            </a:r>
          </a:p>
          <a:p>
            <a:pPr marL="232354" indent="-232354">
              <a:buAutoNum type="arabicPeriod"/>
            </a:pPr>
            <a:r>
              <a:rPr lang="en-US" baseline="0" dirty="0"/>
              <a:t>And for each scale and dictionary we have a sparse representation</a:t>
            </a:r>
          </a:p>
          <a:p>
            <a:pPr marL="232354" indent="-232354">
              <a:buAutoNum type="arabicPeriod"/>
            </a:pPr>
            <a:r>
              <a:rPr lang="en-US" baseline="0" dirty="0"/>
              <a:t>Over and above this, inspired by wavelets, we want to impose a tree structure on the coefficients, where a zero parent would imply zero children, as you can see on the very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EBF1D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AAD-3EC0-42F5-8F15-8ED493C3B42D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670D-44E9-46A4-AE9D-2DF154FFD8AA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7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23CE-FEA3-4846-872A-14C91D00E821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7E58-F55B-46EC-94CF-42668D34BFED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EBF1D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6B99-89DA-43B9-9038-0FF5C5302F39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ED26-D5E6-41D5-9EDB-0A6024B49317}" type="datetime1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10FC-64B4-4F0C-BD4C-19B4064EA370}" type="datetime1">
              <a:rPr lang="en-US" smtClean="0"/>
              <a:t>1/8/2017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1556-9173-4C21-A43F-D260410CF49F}" type="datetime1">
              <a:rPr lang="en-US" smtClean="0"/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6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8EBF-08D8-4C72-9673-0F5A9B0CD2FA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62C6-B395-47B8-9351-B0A0B90C5B9A}" type="datetime1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8755-63AE-4B74-8FCE-3AD516BE8DC5}" type="datetime1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EBF1DE"/>
                </a:solidFill>
                <a:latin typeface="Verdana"/>
                <a:cs typeface="Verdana"/>
              </a:defRPr>
            </a:lvl1pPr>
          </a:lstStyle>
          <a:p>
            <a:fld id="{CB460326-1912-45EB-9026-9DDACE0047FF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BF1DE"/>
                </a:solidFill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EBF1DE"/>
                </a:solidFill>
                <a:latin typeface="Verdana"/>
                <a:cs typeface="Verdana"/>
              </a:defRPr>
            </a:lvl1pPr>
          </a:lstStyle>
          <a:p>
            <a:fld id="{82435188-E640-4B2B-A4E5-9817FAA18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FF9900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EBF1DE"/>
          </a:solidFill>
          <a:latin typeface="Verdana"/>
          <a:ea typeface="+mn-ea"/>
          <a:cs typeface="Verdan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EBF1DE"/>
          </a:solidFill>
          <a:latin typeface="Verdana"/>
          <a:ea typeface="+mn-ea"/>
          <a:cs typeface="Verdan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EBF1DE"/>
          </a:solidFill>
          <a:latin typeface="Verdana"/>
          <a:ea typeface="+mn-ea"/>
          <a:cs typeface="Verdan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EBF1DE"/>
          </a:solidFill>
          <a:latin typeface="Verdana"/>
          <a:ea typeface="+mn-ea"/>
          <a:cs typeface="Verdan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EBF1DE"/>
          </a:solidFill>
          <a:latin typeface="Verdana"/>
          <a:ea typeface="+mn-ea"/>
          <a:cs typeface="Verdan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420.png"/><Relationship Id="rId3" Type="http://schemas.openxmlformats.org/officeDocument/2006/relationships/image" Target="../media/image17.jpe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150.png"/><Relationship Id="rId5" Type="http://schemas.openxmlformats.org/officeDocument/2006/relationships/image" Target="../media/image19.jpeg"/><Relationship Id="rId15" Type="http://schemas.openxmlformats.org/officeDocument/2006/relationships/image" Target="../media/image61.png"/><Relationship Id="rId10" Type="http://schemas.openxmlformats.org/officeDocument/2006/relationships/image" Target="../media/image611.png"/><Relationship Id="rId4" Type="http://schemas.openxmlformats.org/officeDocument/2006/relationships/image" Target="../media/image18.jpeg"/><Relationship Id="rId9" Type="http://schemas.openxmlformats.org/officeDocument/2006/relationships/image" Target="../media/image451.png"/><Relationship Id="rId1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0.png"/><Relationship Id="rId21" Type="http://schemas.openxmlformats.org/officeDocument/2006/relationships/image" Target="../media/image79.png"/><Relationship Id="rId34" Type="http://schemas.openxmlformats.org/officeDocument/2006/relationships/image" Target="../media/image91.png"/><Relationship Id="rId7" Type="http://schemas.openxmlformats.org/officeDocument/2006/relationships/image" Target="../media/image49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png"/><Relationship Id="rId20" Type="http://schemas.openxmlformats.org/officeDocument/2006/relationships/image" Target="../media/image78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89.png"/><Relationship Id="rId5" Type="http://schemas.openxmlformats.org/officeDocument/2006/relationships/image" Target="../media/image640.png"/><Relationship Id="rId15" Type="http://schemas.openxmlformats.org/officeDocument/2006/relationships/image" Target="../media/image57.png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1.png"/><Relationship Id="rId9" Type="http://schemas.openxmlformats.org/officeDocument/2006/relationships/image" Target="../media/image67.png"/><Relationship Id="rId14" Type="http://schemas.openxmlformats.org/officeDocument/2006/relationships/image" Target="../media/image55.png"/><Relationship Id="rId22" Type="http://schemas.openxmlformats.org/officeDocument/2006/relationships/image" Target="../media/image80.png"/><Relationship Id="rId27" Type="http://schemas.openxmlformats.org/officeDocument/2006/relationships/image" Target="../media/image840.png"/><Relationship Id="rId30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20.png"/><Relationship Id="rId3" Type="http://schemas.openxmlformats.org/officeDocument/2006/relationships/image" Target="../media/image17.jpe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4.png"/><Relationship Id="rId5" Type="http://schemas.openxmlformats.org/officeDocument/2006/relationships/image" Target="../media/image19.jpeg"/><Relationship Id="rId10" Type="http://schemas.openxmlformats.org/officeDocument/2006/relationships/image" Target="../media/image611.png"/><Relationship Id="rId4" Type="http://schemas.openxmlformats.org/officeDocument/2006/relationships/image" Target="../media/image18.jpeg"/><Relationship Id="rId9" Type="http://schemas.openxmlformats.org/officeDocument/2006/relationships/image" Target="../media/image451.png"/><Relationship Id="rId1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87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85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8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3" Type="http://schemas.openxmlformats.org/officeDocument/2006/relationships/image" Target="../media/image21.png"/><Relationship Id="rId21" Type="http://schemas.openxmlformats.org/officeDocument/2006/relationships/image" Target="../media/image870.png"/><Relationship Id="rId34" Type="http://schemas.openxmlformats.org/officeDocument/2006/relationships/image" Target="../media/image4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90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8.png"/><Relationship Id="rId19" Type="http://schemas.openxmlformats.org/officeDocument/2006/relationships/image" Target="../media/image890.png"/><Relationship Id="rId31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880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98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55.gif"/><Relationship Id="rId7" Type="http://schemas.openxmlformats.org/officeDocument/2006/relationships/image" Target="../media/image98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5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20.png"/><Relationship Id="rId7" Type="http://schemas.openxmlformats.org/officeDocument/2006/relationships/image" Target="../media/image96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94.png"/><Relationship Id="rId10" Type="http://schemas.openxmlformats.org/officeDocument/2006/relationships/image" Target="../media/image730.png"/><Relationship Id="rId4" Type="http://schemas.openxmlformats.org/officeDocument/2006/relationships/image" Target="../media/image93.png"/><Relationship Id="rId9" Type="http://schemas.openxmlformats.org/officeDocument/2006/relationships/image" Target="../media/image9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63.gif"/><Relationship Id="rId12" Type="http://schemas.openxmlformats.org/officeDocument/2006/relationships/image" Target="../media/image106.png"/><Relationship Id="rId17" Type="http://schemas.openxmlformats.org/officeDocument/2006/relationships/image" Target="../media/image62.gif"/><Relationship Id="rId2" Type="http://schemas.openxmlformats.org/officeDocument/2006/relationships/image" Target="../media/image62.png"/><Relationship Id="rId16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100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3" Type="http://schemas.openxmlformats.org/officeDocument/2006/relationships/image" Target="../media/image106.jpeg"/><Relationship Id="rId7" Type="http://schemas.openxmlformats.org/officeDocument/2006/relationships/image" Target="../media/image360.png"/><Relationship Id="rId12" Type="http://schemas.openxmlformats.org/officeDocument/2006/relationships/image" Target="../media/image410.png"/><Relationship Id="rId17" Type="http://schemas.openxmlformats.org/officeDocument/2006/relationships/image" Target="../media/image111.png"/><Relationship Id="rId2" Type="http://schemas.openxmlformats.org/officeDocument/2006/relationships/image" Target="../media/image105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620.png"/><Relationship Id="rId15" Type="http://schemas.openxmlformats.org/officeDocument/2006/relationships/image" Target="../media/image109.png"/><Relationship Id="rId10" Type="http://schemas.openxmlformats.org/officeDocument/2006/relationships/image" Target="../media/image611.png"/><Relationship Id="rId4" Type="http://schemas.openxmlformats.org/officeDocument/2006/relationships/image" Target="../media/image107.jpeg"/><Relationship Id="rId9" Type="http://schemas.openxmlformats.org/officeDocument/2006/relationships/image" Target="../media/image451.png"/><Relationship Id="rId14" Type="http://schemas.openxmlformats.org/officeDocument/2006/relationships/image" Target="../media/image4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em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3" Type="http://schemas.openxmlformats.org/officeDocument/2006/relationships/image" Target="../media/image14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Cross-scale Predictive Dictionaries for Image and Video Restoration</a:t>
            </a:r>
            <a:br>
              <a:rPr lang="en-US" dirty="0"/>
            </a:br>
            <a:r>
              <a:rPr lang="en-US" dirty="0"/>
              <a:t>(Paper ID: 2314)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Vishwanath Saragadam,</a:t>
            </a:r>
          </a:p>
          <a:p>
            <a:r>
              <a:rPr lang="en-US" dirty="0"/>
              <a:t> </a:t>
            </a:r>
            <a:r>
              <a:rPr lang="en-US" dirty="0" err="1"/>
              <a:t>Aswin</a:t>
            </a:r>
            <a:r>
              <a:rPr lang="en-US" dirty="0"/>
              <a:t> </a:t>
            </a:r>
            <a:r>
              <a:rPr lang="en-US" dirty="0" err="1"/>
              <a:t>Sankaranarayanan</a:t>
            </a:r>
            <a:r>
              <a:rPr lang="en-US" dirty="0"/>
              <a:t>,</a:t>
            </a:r>
          </a:p>
          <a:p>
            <a:r>
              <a:rPr lang="en-US" dirty="0"/>
              <a:t> Xin 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48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signal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" y="1722933"/>
            <a:ext cx="1384887" cy="2913599"/>
            <a:chOff x="609600" y="1722933"/>
            <a:chExt cx="1384887" cy="2913599"/>
          </a:xfrm>
        </p:grpSpPr>
        <p:pic>
          <p:nvPicPr>
            <p:cNvPr id="67" name="Picture 66" descr="budgerier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65" y="3412040"/>
              <a:ext cx="604839" cy="771169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pic>
          <p:nvPicPr>
            <p:cNvPr id="68" name="Picture 67" descr="budgerier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06" y="2827866"/>
              <a:ext cx="375557" cy="478835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pic>
          <p:nvPicPr>
            <p:cNvPr id="69" name="Picture 68" descr="budgerier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19" y="1777659"/>
              <a:ext cx="204531" cy="260778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sp>
          <p:nvSpPr>
            <p:cNvPr id="90" name="Oval 89"/>
            <p:cNvSpPr/>
            <p:nvPr/>
          </p:nvSpPr>
          <p:spPr>
            <a:xfrm>
              <a:off x="914400" y="22860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14400" y="24384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914400" y="25908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1324111" y="1722933"/>
                  <a:ext cx="64056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111" y="1722933"/>
                  <a:ext cx="640560" cy="3808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335973" y="2868416"/>
                  <a:ext cx="616836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973" y="2868416"/>
                  <a:ext cx="616836" cy="3808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377651" y="3572379"/>
                  <a:ext cx="616836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651" y="3572379"/>
                  <a:ext cx="616836" cy="380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TextBox 108"/>
            <p:cNvSpPr txBox="1"/>
            <p:nvPr/>
          </p:nvSpPr>
          <p:spPr>
            <a:xfrm>
              <a:off x="609600" y="426720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Signal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8800" y="1733154"/>
            <a:ext cx="1359040" cy="2903378"/>
            <a:chOff x="1861799" y="1733154"/>
            <a:chExt cx="1359040" cy="2903378"/>
          </a:xfrm>
        </p:grpSpPr>
        <p:cxnSp>
          <p:nvCxnSpPr>
            <p:cNvPr id="71" name="Straight Arrow Connector 70"/>
            <p:cNvCxnSpPr/>
            <p:nvPr/>
          </p:nvCxnSpPr>
          <p:spPr>
            <a:xfrm flipH="1">
              <a:off x="1861799" y="3096123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171772" y="2912253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>
              <a:off x="1861799" y="3810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71772" y="3637545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1861799" y="1905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171772" y="1733154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2280753" y="1733154"/>
                  <a:ext cx="676404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753" y="1733154"/>
                  <a:ext cx="676404" cy="3808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98"/>
            <p:cNvSpPr/>
            <p:nvPr/>
          </p:nvSpPr>
          <p:spPr>
            <a:xfrm>
              <a:off x="2544716" y="22860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544716" y="24384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544716" y="25908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286000" y="2895600"/>
                  <a:ext cx="652679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2895600"/>
                  <a:ext cx="652679" cy="3808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2286000" y="3633724"/>
                  <a:ext cx="652679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633724"/>
                  <a:ext cx="652679" cy="3808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/>
            <p:cNvSpPr txBox="1"/>
            <p:nvPr/>
          </p:nvSpPr>
          <p:spPr>
            <a:xfrm>
              <a:off x="1920483" y="42672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Dictionaries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214745" y="1708669"/>
            <a:ext cx="1647605" cy="3120871"/>
            <a:chOff x="3214745" y="1708669"/>
            <a:chExt cx="1647605" cy="3120871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3214745" y="3081342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3214745" y="3834066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3214745" y="1905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488795" y="1708669"/>
                  <a:ext cx="626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1708669"/>
                  <a:ext cx="626005" cy="3808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3488795" y="2883757"/>
                  <a:ext cx="60228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2883757"/>
                  <a:ext cx="602280" cy="3808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488795" y="3629713"/>
                  <a:ext cx="605487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3629713"/>
                  <a:ext cx="605487" cy="3808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TextBox 110"/>
            <p:cNvSpPr txBox="1"/>
            <p:nvPr/>
          </p:nvSpPr>
          <p:spPr>
            <a:xfrm>
              <a:off x="3214745" y="4183209"/>
              <a:ext cx="164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Sparse representation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7890" y="1840255"/>
            <a:ext cx="4070310" cy="2689299"/>
            <a:chOff x="4387890" y="1840255"/>
            <a:chExt cx="4070310" cy="2689299"/>
          </a:xfrm>
        </p:grpSpPr>
        <p:sp>
          <p:nvSpPr>
            <p:cNvPr id="5" name="Rectangle 4"/>
            <p:cNvSpPr/>
            <p:nvPr/>
          </p:nvSpPr>
          <p:spPr>
            <a:xfrm>
              <a:off x="6359969" y="1840255"/>
              <a:ext cx="146895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5395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83028" y="3107343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1790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10626" y="3107343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58824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7585" y="3107343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1452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9649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8411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73689" y="2453699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2000" y="2453699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30310" y="2453699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18" name="Straight Connector 17"/>
            <p:cNvCxnSpPr>
              <a:stCxn id="5" idx="1"/>
              <a:endCxn id="15" idx="0"/>
            </p:cNvCxnSpPr>
            <p:nvPr/>
          </p:nvCxnSpPr>
          <p:spPr>
            <a:xfrm flipH="1">
              <a:off x="5054482" y="1931591"/>
              <a:ext cx="1305487" cy="52210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" idx="2"/>
              <a:endCxn id="16" idx="0"/>
            </p:cNvCxnSpPr>
            <p:nvPr/>
          </p:nvCxnSpPr>
          <p:spPr>
            <a:xfrm flipH="1">
              <a:off x="6432792" y="2022928"/>
              <a:ext cx="625" cy="4307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3"/>
              <a:endCxn id="17" idx="0"/>
            </p:cNvCxnSpPr>
            <p:nvPr/>
          </p:nvCxnSpPr>
          <p:spPr>
            <a:xfrm>
              <a:off x="6506864" y="1931591"/>
              <a:ext cx="1304239" cy="52210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0"/>
              <a:endCxn id="15" idx="2"/>
            </p:cNvCxnSpPr>
            <p:nvPr/>
          </p:nvCxnSpPr>
          <p:spPr>
            <a:xfrm flipV="1">
              <a:off x="4596188" y="2636372"/>
              <a:ext cx="458294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" idx="0"/>
              <a:endCxn id="15" idx="2"/>
            </p:cNvCxnSpPr>
            <p:nvPr/>
          </p:nvCxnSpPr>
          <p:spPr>
            <a:xfrm flipH="1" flipV="1">
              <a:off x="5054482" y="2636372"/>
              <a:ext cx="9338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0"/>
              <a:endCxn id="15" idx="2"/>
            </p:cNvCxnSpPr>
            <p:nvPr/>
          </p:nvCxnSpPr>
          <p:spPr>
            <a:xfrm flipH="1" flipV="1">
              <a:off x="5054482" y="2636372"/>
              <a:ext cx="438100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0"/>
              <a:endCxn id="16" idx="2"/>
            </p:cNvCxnSpPr>
            <p:nvPr/>
          </p:nvCxnSpPr>
          <p:spPr>
            <a:xfrm flipV="1">
              <a:off x="5991419" y="2636372"/>
              <a:ext cx="441373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0"/>
              <a:endCxn id="16" idx="2"/>
            </p:cNvCxnSpPr>
            <p:nvPr/>
          </p:nvCxnSpPr>
          <p:spPr>
            <a:xfrm flipH="1" flipV="1">
              <a:off x="6432792" y="2636372"/>
              <a:ext cx="6824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1" idx="0"/>
              <a:endCxn id="16" idx="2"/>
            </p:cNvCxnSpPr>
            <p:nvPr/>
          </p:nvCxnSpPr>
          <p:spPr>
            <a:xfrm flipH="1" flipV="1">
              <a:off x="6432792" y="2636372"/>
              <a:ext cx="435586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  <a:endCxn id="17" idx="2"/>
            </p:cNvCxnSpPr>
            <p:nvPr/>
          </p:nvCxnSpPr>
          <p:spPr>
            <a:xfrm flipV="1">
              <a:off x="7372244" y="2636372"/>
              <a:ext cx="438859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0"/>
              <a:endCxn id="17" idx="2"/>
            </p:cNvCxnSpPr>
            <p:nvPr/>
          </p:nvCxnSpPr>
          <p:spPr>
            <a:xfrm flipH="1" flipV="1">
              <a:off x="7811103" y="2636372"/>
              <a:ext cx="9338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4" idx="0"/>
              <a:endCxn id="17" idx="2"/>
            </p:cNvCxnSpPr>
            <p:nvPr/>
          </p:nvCxnSpPr>
          <p:spPr>
            <a:xfrm flipH="1" flipV="1">
              <a:off x="7811103" y="2636372"/>
              <a:ext cx="438100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387890" y="386371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10221" y="386371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32" name="Straight Connector 31"/>
            <p:cNvCxnSpPr>
              <a:stCxn id="30" idx="0"/>
            </p:cNvCxnSpPr>
            <p:nvPr/>
          </p:nvCxnSpPr>
          <p:spPr>
            <a:xfrm flipV="1">
              <a:off x="4468683" y="3290016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0"/>
              <a:endCxn id="6" idx="2"/>
            </p:cNvCxnSpPr>
            <p:nvPr/>
          </p:nvCxnSpPr>
          <p:spPr>
            <a:xfrm flipH="1" flipV="1">
              <a:off x="4596188" y="3290016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843446" y="3874036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65777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36" name="Straight Connector 35"/>
            <p:cNvCxnSpPr>
              <a:stCxn id="34" idx="0"/>
            </p:cNvCxnSpPr>
            <p:nvPr/>
          </p:nvCxnSpPr>
          <p:spPr>
            <a:xfrm flipV="1">
              <a:off x="4924238" y="3300338"/>
              <a:ext cx="148354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0"/>
            </p:cNvCxnSpPr>
            <p:nvPr/>
          </p:nvCxnSpPr>
          <p:spPr>
            <a:xfrm flipH="1" flipV="1">
              <a:off x="5051743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289686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12017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40" name="Straight Connector 39"/>
            <p:cNvCxnSpPr>
              <a:stCxn id="38" idx="0"/>
            </p:cNvCxnSpPr>
            <p:nvPr/>
          </p:nvCxnSpPr>
          <p:spPr>
            <a:xfrm flipV="1">
              <a:off x="5370478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</p:cNvCxnSpPr>
            <p:nvPr/>
          </p:nvCxnSpPr>
          <p:spPr>
            <a:xfrm flipH="1" flipV="1">
              <a:off x="5497983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779392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001723" y="3874036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4" name="Straight Connector 43"/>
            <p:cNvCxnSpPr>
              <a:stCxn id="42" idx="0"/>
            </p:cNvCxnSpPr>
            <p:nvPr/>
          </p:nvCxnSpPr>
          <p:spPr>
            <a:xfrm flipV="1">
              <a:off x="5860184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3" idx="0"/>
            </p:cNvCxnSpPr>
            <p:nvPr/>
          </p:nvCxnSpPr>
          <p:spPr>
            <a:xfrm flipH="1" flipV="1">
              <a:off x="5987690" y="3300338"/>
              <a:ext cx="94826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234948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57279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48" name="Straight Connector 47"/>
            <p:cNvCxnSpPr>
              <a:stCxn id="46" idx="0"/>
            </p:cNvCxnSpPr>
            <p:nvPr/>
          </p:nvCxnSpPr>
          <p:spPr>
            <a:xfrm flipV="1">
              <a:off x="6315740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7" idx="0"/>
            </p:cNvCxnSpPr>
            <p:nvPr/>
          </p:nvCxnSpPr>
          <p:spPr>
            <a:xfrm flipH="1" flipV="1">
              <a:off x="6443245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6681187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03519" y="3884358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2" name="Straight Connector 51"/>
            <p:cNvCxnSpPr>
              <a:stCxn id="50" idx="0"/>
            </p:cNvCxnSpPr>
            <p:nvPr/>
          </p:nvCxnSpPr>
          <p:spPr>
            <a:xfrm flipV="1">
              <a:off x="6761980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0"/>
            </p:cNvCxnSpPr>
            <p:nvPr/>
          </p:nvCxnSpPr>
          <p:spPr>
            <a:xfrm flipH="1" flipV="1">
              <a:off x="6889485" y="3310661"/>
              <a:ext cx="94826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172489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4820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56" name="Straight Connector 55"/>
            <p:cNvCxnSpPr>
              <a:stCxn id="54" idx="0"/>
            </p:cNvCxnSpPr>
            <p:nvPr/>
          </p:nvCxnSpPr>
          <p:spPr>
            <a:xfrm flipV="1">
              <a:off x="7253281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7380786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628044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50376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60" name="Straight Connector 59"/>
            <p:cNvCxnSpPr>
              <a:stCxn id="58" idx="0"/>
            </p:cNvCxnSpPr>
            <p:nvPr/>
          </p:nvCxnSpPr>
          <p:spPr>
            <a:xfrm flipV="1">
              <a:off x="7708837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0"/>
            </p:cNvCxnSpPr>
            <p:nvPr/>
          </p:nvCxnSpPr>
          <p:spPr>
            <a:xfrm flipH="1" flipV="1">
              <a:off x="7836342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8074284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296616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64" name="Straight Connector 63"/>
            <p:cNvCxnSpPr>
              <a:stCxn id="62" idx="0"/>
            </p:cNvCxnSpPr>
            <p:nvPr/>
          </p:nvCxnSpPr>
          <p:spPr>
            <a:xfrm flipV="1">
              <a:off x="8155077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3" idx="0"/>
            </p:cNvCxnSpPr>
            <p:nvPr/>
          </p:nvCxnSpPr>
          <p:spPr>
            <a:xfrm flipH="1" flipV="1">
              <a:off x="8282582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4843447" y="4191000"/>
              <a:ext cx="3614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Zero tree structure of sparse coefficients</a:t>
              </a:r>
            </a:p>
          </p:txBody>
        </p:sp>
      </p:grp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Up Arrow 2"/>
          <p:cNvSpPr/>
          <p:nvPr/>
        </p:nvSpPr>
        <p:spPr>
          <a:xfrm>
            <a:off x="248464" y="1733154"/>
            <a:ext cx="208736" cy="2443933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0" y="1317190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Downsample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681243" y="1657627"/>
                <a:ext cx="62600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43" y="1657627"/>
                <a:ext cx="626005" cy="3808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8294267" y="2961774"/>
                <a:ext cx="602281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67" y="2961774"/>
                <a:ext cx="602281" cy="3808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8430936" y="3743045"/>
                <a:ext cx="518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p/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936" y="3743045"/>
                <a:ext cx="518925" cy="39299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81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00200" y="1066800"/>
                <a:ext cx="20277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low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066800"/>
                <a:ext cx="202779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6465" y="2941328"/>
                <a:ext cx="2207335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high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465" y="2941328"/>
                <a:ext cx="2207335" cy="563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7200" y="1905001"/>
                <a:ext cx="1524000" cy="732150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Downsample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05001"/>
                <a:ext cx="1524000" cy="732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1143000" y="2702555"/>
            <a:ext cx="0" cy="345445"/>
          </a:xfrm>
          <a:prstGeom prst="straightConnector1">
            <a:avLst/>
          </a:prstGeom>
          <a:ln w="28575">
            <a:solidFill>
              <a:srgbClr val="FCA9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143000" y="1524000"/>
            <a:ext cx="0" cy="355599"/>
          </a:xfrm>
          <a:prstGeom prst="straightConnector1">
            <a:avLst/>
          </a:prstGeom>
          <a:ln w="28575">
            <a:solidFill>
              <a:srgbClr val="FCA9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3532" y="2133600"/>
            <a:ext cx="1801267" cy="3810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Restrict support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0400" y="2590800"/>
            <a:ext cx="0" cy="533400"/>
          </a:xfrm>
          <a:prstGeom prst="straightConnector1">
            <a:avLst/>
          </a:prstGeom>
          <a:ln w="28575">
            <a:solidFill>
              <a:srgbClr val="FCA9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1600200"/>
            <a:ext cx="0" cy="467380"/>
          </a:xfrm>
          <a:prstGeom prst="straightConnector1">
            <a:avLst/>
          </a:prstGeom>
          <a:ln w="28575">
            <a:solidFill>
              <a:srgbClr val="FCA9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120890" y="2357110"/>
            <a:ext cx="233690" cy="1158270"/>
            <a:chOff x="5120890" y="2357110"/>
            <a:chExt cx="233690" cy="1158270"/>
          </a:xfrm>
        </p:grpSpPr>
        <p:sp>
          <p:nvSpPr>
            <p:cNvPr id="14" name="Rectangle 13"/>
            <p:cNvSpPr/>
            <p:nvPr/>
          </p:nvSpPr>
          <p:spPr>
            <a:xfrm>
              <a:off x="5120890" y="235711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20890" y="267209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20890" y="297689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20890" y="328169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705600" y="1099810"/>
            <a:ext cx="233690" cy="3337579"/>
            <a:chOff x="6705600" y="1099810"/>
            <a:chExt cx="233690" cy="3337579"/>
          </a:xfrm>
        </p:grpSpPr>
        <p:sp>
          <p:nvSpPr>
            <p:cNvPr id="19" name="Rectangle 18"/>
            <p:cNvSpPr/>
            <p:nvPr/>
          </p:nvSpPr>
          <p:spPr>
            <a:xfrm>
              <a:off x="6705600" y="109981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05600" y="137160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05600" y="1645909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05600" y="1963411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5600" y="2235201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5600" y="250951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5600" y="281940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5600" y="309119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05600" y="3365499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05600" y="365760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705600" y="3929390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705600" y="4203699"/>
              <a:ext cx="233690" cy="23369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54580" y="1216655"/>
            <a:ext cx="1351020" cy="3103889"/>
            <a:chOff x="5354580" y="1216655"/>
            <a:chExt cx="1351020" cy="3103889"/>
          </a:xfrm>
        </p:grpSpPr>
        <p:cxnSp>
          <p:nvCxnSpPr>
            <p:cNvPr id="38" name="Straight Connector 37"/>
            <p:cNvCxnSpPr>
              <a:stCxn id="14" idx="3"/>
              <a:endCxn id="19" idx="1"/>
            </p:cNvCxnSpPr>
            <p:nvPr/>
          </p:nvCxnSpPr>
          <p:spPr>
            <a:xfrm flipV="1">
              <a:off x="5354580" y="1216655"/>
              <a:ext cx="1351020" cy="125730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3"/>
              <a:endCxn id="24" idx="1"/>
            </p:cNvCxnSpPr>
            <p:nvPr/>
          </p:nvCxnSpPr>
          <p:spPr>
            <a:xfrm flipV="1">
              <a:off x="5354580" y="1488445"/>
              <a:ext cx="1351020" cy="98551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4" idx="3"/>
              <a:endCxn id="25" idx="1"/>
            </p:cNvCxnSpPr>
            <p:nvPr/>
          </p:nvCxnSpPr>
          <p:spPr>
            <a:xfrm flipV="1">
              <a:off x="5354580" y="1762754"/>
              <a:ext cx="1351020" cy="711201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3"/>
              <a:endCxn id="28" idx="1"/>
            </p:cNvCxnSpPr>
            <p:nvPr/>
          </p:nvCxnSpPr>
          <p:spPr>
            <a:xfrm flipV="1">
              <a:off x="5354580" y="2080256"/>
              <a:ext cx="1351020" cy="708679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3"/>
              <a:endCxn id="29" idx="1"/>
            </p:cNvCxnSpPr>
            <p:nvPr/>
          </p:nvCxnSpPr>
          <p:spPr>
            <a:xfrm flipV="1">
              <a:off x="5354580" y="2352046"/>
              <a:ext cx="1351020" cy="436889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5" idx="3"/>
              <a:endCxn id="30" idx="1"/>
            </p:cNvCxnSpPr>
            <p:nvPr/>
          </p:nvCxnSpPr>
          <p:spPr>
            <a:xfrm flipV="1">
              <a:off x="5354580" y="2626355"/>
              <a:ext cx="1351020" cy="16258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" idx="3"/>
              <a:endCxn id="31" idx="1"/>
            </p:cNvCxnSpPr>
            <p:nvPr/>
          </p:nvCxnSpPr>
          <p:spPr>
            <a:xfrm flipV="1">
              <a:off x="5354580" y="2936245"/>
              <a:ext cx="1351020" cy="15749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" idx="3"/>
              <a:endCxn id="32" idx="1"/>
            </p:cNvCxnSpPr>
            <p:nvPr/>
          </p:nvCxnSpPr>
          <p:spPr>
            <a:xfrm>
              <a:off x="5354580" y="3093735"/>
              <a:ext cx="1351020" cy="11430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33" idx="1"/>
            </p:cNvCxnSpPr>
            <p:nvPr/>
          </p:nvCxnSpPr>
          <p:spPr>
            <a:xfrm>
              <a:off x="5354580" y="3093735"/>
              <a:ext cx="1351020" cy="388609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7" idx="3"/>
              <a:endCxn id="34" idx="1"/>
            </p:cNvCxnSpPr>
            <p:nvPr/>
          </p:nvCxnSpPr>
          <p:spPr>
            <a:xfrm>
              <a:off x="5354580" y="3398535"/>
              <a:ext cx="1351020" cy="37591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7" idx="3"/>
              <a:endCxn id="35" idx="1"/>
            </p:cNvCxnSpPr>
            <p:nvPr/>
          </p:nvCxnSpPr>
          <p:spPr>
            <a:xfrm>
              <a:off x="5354580" y="3398535"/>
              <a:ext cx="1351020" cy="64770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7" idx="3"/>
              <a:endCxn id="36" idx="1"/>
            </p:cNvCxnSpPr>
            <p:nvPr/>
          </p:nvCxnSpPr>
          <p:spPr>
            <a:xfrm>
              <a:off x="5354580" y="3398535"/>
              <a:ext cx="1351020" cy="922009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912870" y="3604280"/>
                <a:ext cx="649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870" y="3604280"/>
                <a:ext cx="64973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497580" y="4343400"/>
                <a:ext cx="713593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80" y="4343400"/>
                <a:ext cx="713593" cy="395493"/>
              </a:xfrm>
              <a:prstGeom prst="rect">
                <a:avLst/>
              </a:prstGeom>
              <a:blipFill rotWithShape="1"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664938" y="5257800"/>
            <a:ext cx="523094" cy="609600"/>
            <a:chOff x="664938" y="5257800"/>
            <a:chExt cx="523094" cy="609600"/>
          </a:xfrm>
        </p:grpSpPr>
        <p:sp>
          <p:nvSpPr>
            <p:cNvPr id="69" name="Rectangle 68"/>
            <p:cNvSpPr/>
            <p:nvPr/>
          </p:nvSpPr>
          <p:spPr>
            <a:xfrm>
              <a:off x="664938" y="5257800"/>
              <a:ext cx="114299" cy="60960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02798" y="5257800"/>
              <a:ext cx="114299" cy="60960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37510" y="5257800"/>
              <a:ext cx="114299" cy="60960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73733" y="5257800"/>
              <a:ext cx="114299" cy="609600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36114" y="6134577"/>
                <a:ext cx="713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14" y="6134577"/>
                <a:ext cx="713593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1873832" y="4936065"/>
            <a:ext cx="2139545" cy="1083735"/>
            <a:chOff x="1873832" y="4936065"/>
            <a:chExt cx="2139545" cy="1083735"/>
          </a:xfrm>
        </p:grpSpPr>
        <p:sp>
          <p:nvSpPr>
            <p:cNvPr id="74" name="Rectangle 73"/>
            <p:cNvSpPr/>
            <p:nvPr/>
          </p:nvSpPr>
          <p:spPr>
            <a:xfrm>
              <a:off x="1873832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009298" y="4936065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44767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61661" y="49360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597127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732596" y="49360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2836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78302" y="4936065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313771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628143" y="49360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63609" y="49360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99078" y="49360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674941" y="6121497"/>
                <a:ext cx="771301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41" y="6121497"/>
                <a:ext cx="771301" cy="395493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746951" y="1244601"/>
                <a:ext cx="11902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51" y="1244601"/>
                <a:ext cx="1190261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746951" y="1818646"/>
                <a:ext cx="1397049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51" y="1818646"/>
                <a:ext cx="1397049" cy="429092"/>
              </a:xfrm>
              <a:prstGeom prst="rect">
                <a:avLst/>
              </a:prstGeom>
              <a:blipFill rotWithShape="0">
                <a:blip r:embed="rId11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120284" y="2367290"/>
            <a:ext cx="234296" cy="228600"/>
          </a:xfrm>
          <a:prstGeom prst="rect">
            <a:avLst/>
          </a:prstGeom>
          <a:noFill/>
          <a:ln w="38100">
            <a:solidFill>
              <a:srgbClr val="FCA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704628" y="1113221"/>
            <a:ext cx="234661" cy="765804"/>
          </a:xfrm>
          <a:prstGeom prst="rect">
            <a:avLst/>
          </a:prstGeom>
          <a:noFill/>
          <a:ln w="38100">
            <a:solidFill>
              <a:srgbClr val="FCA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07007" y="1764268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Parent coefficient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936079" y="732279"/>
            <a:ext cx="17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Child coefficients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7273" y="5257800"/>
            <a:ext cx="117013" cy="618069"/>
          </a:xfrm>
          <a:prstGeom prst="rect">
            <a:avLst/>
          </a:prstGeom>
          <a:noFill/>
          <a:ln w="38100">
            <a:solidFill>
              <a:srgbClr val="FCA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862510" y="4943580"/>
            <a:ext cx="406433" cy="1076220"/>
          </a:xfrm>
          <a:prstGeom prst="rect">
            <a:avLst/>
          </a:prstGeom>
          <a:noFill/>
          <a:ln w="38100">
            <a:solidFill>
              <a:srgbClr val="FCA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6200" y="481459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Parent atom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43489" y="4534876"/>
            <a:ext cx="12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Child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43182" y="1066800"/>
                <a:ext cx="9499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2" y="1066800"/>
                <a:ext cx="94994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04152" y="2961654"/>
                <a:ext cx="4555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2" y="2961654"/>
                <a:ext cx="45557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861357" y="3468842"/>
                <a:ext cx="586443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57" y="3468842"/>
                <a:ext cx="586443" cy="4056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752600" y="3464931"/>
                <a:ext cx="1201739" cy="413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464931"/>
                <a:ext cx="1201739" cy="41344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3249158" y="3457108"/>
                <a:ext cx="811184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158" y="3457108"/>
                <a:ext cx="811184" cy="429092"/>
              </a:xfrm>
              <a:prstGeom prst="rect">
                <a:avLst/>
              </a:prstGeom>
              <a:blipFill rotWithShape="1">
                <a:blip r:embed="rId16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43579" y="735775"/>
                <a:ext cx="8602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1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𝐥𝐨𝐰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79" y="735775"/>
                <a:ext cx="860299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734822" y="735775"/>
                <a:ext cx="14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22" y="735775"/>
                <a:ext cx="1445139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3281219" y="735775"/>
                <a:ext cx="7470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19" y="735775"/>
                <a:ext cx="747063" cy="400110"/>
              </a:xfrm>
              <a:prstGeom prst="rect">
                <a:avLst/>
              </a:prstGeom>
              <a:blipFill rotWithShape="0">
                <a:blip r:embed="rId1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053359" y="2632017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9" y="2632017"/>
                <a:ext cx="375424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5053359" y="3242846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9" y="3242846"/>
                <a:ext cx="37542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642405" y="1916875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1916875"/>
                <a:ext cx="37542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6642405" y="2176046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2176046"/>
                <a:ext cx="375424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6642405" y="2464021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2464021"/>
                <a:ext cx="375424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642405" y="3610100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3610100"/>
                <a:ext cx="375424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642405" y="3869271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3869271"/>
                <a:ext cx="375424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642405" y="4157246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4157246"/>
                <a:ext cx="375424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/>
          <p:cNvGrpSpPr/>
          <p:nvPr/>
        </p:nvGrpSpPr>
        <p:grpSpPr>
          <a:xfrm>
            <a:off x="4632255" y="4960765"/>
            <a:ext cx="950177" cy="1083735"/>
            <a:chOff x="4632255" y="4960765"/>
            <a:chExt cx="950177" cy="1083735"/>
          </a:xfrm>
        </p:grpSpPr>
        <p:sp>
          <p:nvSpPr>
            <p:cNvPr id="108" name="Rectangle 107"/>
            <p:cNvSpPr/>
            <p:nvPr/>
          </p:nvSpPr>
          <p:spPr>
            <a:xfrm>
              <a:off x="4632255" y="49607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767721" y="4960765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903190" y="49607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97198" y="49607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2664" y="4960766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68133" y="4960767"/>
              <a:ext cx="114299" cy="1083733"/>
            </a:xfrm>
            <a:prstGeom prst="rect">
              <a:avLst/>
            </a:prstGeom>
            <a:ln w="31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659146" y="6048047"/>
                <a:ext cx="1284454" cy="45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/>
                                    </a:rPr>
                                    <m:t>high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sub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46" y="6048047"/>
                <a:ext cx="1284454" cy="452816"/>
              </a:xfrm>
              <a:prstGeom prst="rect">
                <a:avLst/>
              </a:prstGeom>
              <a:blipFill rotWithShape="0">
                <a:blip r:embed="rId2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ight Arrow 114"/>
          <p:cNvSpPr/>
          <p:nvPr/>
        </p:nvSpPr>
        <p:spPr>
          <a:xfrm>
            <a:off x="4159832" y="5358700"/>
            <a:ext cx="304800" cy="304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y 116"/>
          <p:cNvSpPr/>
          <p:nvPr/>
        </p:nvSpPr>
        <p:spPr>
          <a:xfrm>
            <a:off x="2421300" y="5257800"/>
            <a:ext cx="459278" cy="459278"/>
          </a:xfrm>
          <a:prstGeom prst="mathMultiply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/>
          <p:cNvSpPr/>
          <p:nvPr/>
        </p:nvSpPr>
        <p:spPr>
          <a:xfrm>
            <a:off x="3578368" y="5257800"/>
            <a:ext cx="459278" cy="459278"/>
          </a:xfrm>
          <a:prstGeom prst="mathMultiply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7746951" y="2895600"/>
                <a:ext cx="12245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51" y="2895600"/>
                <a:ext cx="1224566" cy="400110"/>
              </a:xfrm>
              <a:prstGeom prst="rect">
                <a:avLst/>
              </a:prstGeom>
              <a:blipFill rotWithShape="0">
                <a:blip r:embed="rId2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7748650" y="3333690"/>
                <a:ext cx="1288686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50" y="3333690"/>
                <a:ext cx="1288686" cy="429092"/>
              </a:xfrm>
              <a:prstGeom prst="rect">
                <a:avLst/>
              </a:prstGeom>
              <a:blipFill rotWithShape="0">
                <a:blip r:embed="rId29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7743489" y="4114800"/>
                <a:ext cx="1321131" cy="729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solidFill>
                            <a:srgbClr val="FCA9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CA9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CA904"/>
                                  </a:solidFill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89" y="4114800"/>
                <a:ext cx="1321131" cy="729687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642405" y="1050035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1050035"/>
                <a:ext cx="375424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642405" y="1594978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1594978"/>
                <a:ext cx="375424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6642405" y="3328482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05" y="3328482"/>
                <a:ext cx="375424" cy="36933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1042385" y="3910259"/>
            <a:ext cx="1911954" cy="178846"/>
          </a:xfrm>
          <a:prstGeom prst="rightArrow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1708243" y="3838417"/>
            <a:ext cx="331177" cy="33117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38423" y="4053937"/>
            <a:ext cx="41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CA90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low resolution approximation to restrict high resolution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6560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11" grpId="0" animBg="1"/>
      <p:bldP spid="67" grpId="0"/>
      <p:bldP spid="68" grpId="0"/>
      <p:bldP spid="73" grpId="0"/>
      <p:bldP spid="93" grpId="0"/>
      <p:bldP spid="64" grpId="0"/>
      <p:bldP spid="65" grpId="0"/>
      <p:bldP spid="3" grpId="0" animBg="1"/>
      <p:bldP spid="3" grpId="1" animBg="1"/>
      <p:bldP spid="66" grpId="0" animBg="1"/>
      <p:bldP spid="66" grpId="1" animBg="1"/>
      <p:bldP spid="7" grpId="0"/>
      <p:bldP spid="7" grpId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80" grpId="0"/>
      <p:bldP spid="80" grpId="1"/>
      <p:bldP spid="84" grpId="0"/>
      <p:bldP spid="84" grpId="1"/>
      <p:bldP spid="20" grpId="0"/>
      <p:bldP spid="92" grpId="0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50" grpId="0"/>
      <p:bldP spid="100" grpId="0"/>
      <p:bldP spid="101" grpId="0"/>
      <p:bldP spid="102" grpId="0"/>
      <p:bldP spid="103" grpId="0"/>
      <p:bldP spid="105" grpId="0"/>
      <p:bldP spid="106" grpId="0"/>
      <p:bldP spid="107" grpId="0"/>
      <p:bldP spid="114" grpId="0"/>
      <p:bldP spid="115" grpId="0" animBg="1"/>
      <p:bldP spid="117" grpId="0" animBg="1"/>
      <p:bldP spid="118" grpId="0" animBg="1"/>
      <p:bldP spid="119" grpId="0"/>
      <p:bldP spid="120" grpId="0"/>
      <p:bldP spid="121" grpId="0"/>
      <p:bldP spid="123" grpId="0"/>
      <p:bldP spid="124" grpId="0"/>
      <p:bldP spid="125" grpId="0"/>
      <p:bldP spid="10" grpId="0" animBg="1"/>
      <p:bldP spid="10" grpId="1" animBg="1"/>
      <p:bldP spid="18" grpId="0" animBg="1"/>
      <p:bldP spid="18" grpId="1" animBg="1"/>
      <p:bldP spid="116" grpId="0"/>
      <p:bldP spid="1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Speed up,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Time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taken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for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direct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recovery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Time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taken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for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two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scale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recovery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high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high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𝑙𝑜𝑤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𝑙𝑜𝑤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𝑙𝑜𝑤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𝑁𝑄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𝑙𝑜𝑤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h𝑖𝑔h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the toy problem,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𝑙𝑜𝑤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/4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12×3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4×2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+3×2×3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≈2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signal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" y="1722933"/>
            <a:ext cx="1384887" cy="2913599"/>
            <a:chOff x="609600" y="1722933"/>
            <a:chExt cx="1384887" cy="2913599"/>
          </a:xfrm>
        </p:grpSpPr>
        <p:pic>
          <p:nvPicPr>
            <p:cNvPr id="67" name="Picture 66" descr="budgerier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65" y="3412040"/>
              <a:ext cx="604839" cy="771169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pic>
          <p:nvPicPr>
            <p:cNvPr id="68" name="Picture 67" descr="budgerier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06" y="2827866"/>
              <a:ext cx="375557" cy="478835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pic>
          <p:nvPicPr>
            <p:cNvPr id="69" name="Picture 68" descr="budgerier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19" y="1777659"/>
              <a:ext cx="204531" cy="260778"/>
            </a:xfrm>
            <a:prstGeom prst="rect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sp>
          <p:nvSpPr>
            <p:cNvPr id="90" name="Oval 89"/>
            <p:cNvSpPr/>
            <p:nvPr/>
          </p:nvSpPr>
          <p:spPr>
            <a:xfrm>
              <a:off x="914400" y="22860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14400" y="24384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914400" y="25908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1324111" y="1722933"/>
                  <a:ext cx="64056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111" y="1722933"/>
                  <a:ext cx="640560" cy="3808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335973" y="2868416"/>
                  <a:ext cx="616836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973" y="2868416"/>
                  <a:ext cx="616836" cy="3808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377651" y="3572379"/>
                  <a:ext cx="616836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651" y="3572379"/>
                  <a:ext cx="616836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TextBox 108"/>
            <p:cNvSpPr txBox="1"/>
            <p:nvPr/>
          </p:nvSpPr>
          <p:spPr>
            <a:xfrm>
              <a:off x="609600" y="426720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Signal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8800" y="1733154"/>
            <a:ext cx="1359040" cy="2903378"/>
            <a:chOff x="1861799" y="1733154"/>
            <a:chExt cx="1359040" cy="2903378"/>
          </a:xfrm>
        </p:grpSpPr>
        <p:cxnSp>
          <p:nvCxnSpPr>
            <p:cNvPr id="71" name="Straight Arrow Connector 70"/>
            <p:cNvCxnSpPr/>
            <p:nvPr/>
          </p:nvCxnSpPr>
          <p:spPr>
            <a:xfrm flipH="1">
              <a:off x="1861799" y="3096123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171772" y="2912253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>
              <a:off x="1861799" y="3810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71772" y="3637545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1861799" y="1905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171772" y="1733154"/>
              <a:ext cx="894366" cy="364347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Helvetica"/>
                <a:cs typeface="Helvetica"/>
              </a:endParaRPr>
            </a:p>
            <a:p>
              <a:pPr algn="ctr"/>
              <a:endParaRPr lang="en-US" sz="2000" dirty="0">
                <a:latin typeface="Helvetica"/>
                <a:cs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2280753" y="1733154"/>
                  <a:ext cx="676404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753" y="1733154"/>
                  <a:ext cx="676404" cy="3808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98"/>
            <p:cNvSpPr/>
            <p:nvPr/>
          </p:nvSpPr>
          <p:spPr>
            <a:xfrm>
              <a:off x="2544716" y="22860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544716" y="24384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544716" y="2590800"/>
              <a:ext cx="46084" cy="46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286000" y="2895600"/>
                  <a:ext cx="652679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2895600"/>
                  <a:ext cx="652679" cy="3808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2286000" y="3633724"/>
                  <a:ext cx="652679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633724"/>
                  <a:ext cx="652679" cy="3808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/>
            <p:cNvSpPr txBox="1"/>
            <p:nvPr/>
          </p:nvSpPr>
          <p:spPr>
            <a:xfrm>
              <a:off x="1920483" y="42672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Dictionaries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214745" y="1708669"/>
            <a:ext cx="1647605" cy="3120871"/>
            <a:chOff x="3214745" y="1708669"/>
            <a:chExt cx="1647605" cy="3120871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3214745" y="3081342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3214745" y="3834066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3214745" y="1905000"/>
              <a:ext cx="290455" cy="0"/>
            </a:xfrm>
            <a:prstGeom prst="straightConnector1">
              <a:avLst/>
            </a:prstGeom>
            <a:ln w="12700" cmpd="sng">
              <a:solidFill>
                <a:schemeClr val="accent3">
                  <a:lumMod val="20000"/>
                  <a:lumOff val="80000"/>
                </a:schemeClr>
              </a:solidFill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488795" y="1708669"/>
                  <a:ext cx="626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1708669"/>
                  <a:ext cx="626005" cy="3808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3488795" y="2883757"/>
                  <a:ext cx="60228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2883757"/>
                  <a:ext cx="602280" cy="3808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488795" y="3629713"/>
                  <a:ext cx="602281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/>
                              </a:rPr>
                              <m:t>𝐬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95" y="3629713"/>
                  <a:ext cx="602281" cy="3808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TextBox 110"/>
            <p:cNvSpPr txBox="1"/>
            <p:nvPr/>
          </p:nvSpPr>
          <p:spPr>
            <a:xfrm>
              <a:off x="3214745" y="4183209"/>
              <a:ext cx="164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Sparse representation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7890" y="1840255"/>
            <a:ext cx="4070310" cy="2689299"/>
            <a:chOff x="4387890" y="1840255"/>
            <a:chExt cx="4070310" cy="2689299"/>
          </a:xfrm>
        </p:grpSpPr>
        <p:sp>
          <p:nvSpPr>
            <p:cNvPr id="5" name="Rectangle 4"/>
            <p:cNvSpPr/>
            <p:nvPr/>
          </p:nvSpPr>
          <p:spPr>
            <a:xfrm>
              <a:off x="6359969" y="1840255"/>
              <a:ext cx="146895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5395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83028" y="3107343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1790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10626" y="3107343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58824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7585" y="3107343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1452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39649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8411" y="310734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73689" y="2453699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2000" y="2453699"/>
              <a:ext cx="161584" cy="182673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30310" y="2453699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18" name="Straight Connector 17"/>
            <p:cNvCxnSpPr>
              <a:stCxn id="5" idx="1"/>
              <a:endCxn id="15" idx="0"/>
            </p:cNvCxnSpPr>
            <p:nvPr/>
          </p:nvCxnSpPr>
          <p:spPr>
            <a:xfrm flipH="1">
              <a:off x="5054482" y="1931591"/>
              <a:ext cx="1305487" cy="52210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" idx="2"/>
              <a:endCxn id="16" idx="0"/>
            </p:cNvCxnSpPr>
            <p:nvPr/>
          </p:nvCxnSpPr>
          <p:spPr>
            <a:xfrm flipH="1">
              <a:off x="6432792" y="2022928"/>
              <a:ext cx="625" cy="4307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3"/>
              <a:endCxn id="17" idx="0"/>
            </p:cNvCxnSpPr>
            <p:nvPr/>
          </p:nvCxnSpPr>
          <p:spPr>
            <a:xfrm>
              <a:off x="6506864" y="1931591"/>
              <a:ext cx="1304239" cy="52210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0"/>
              <a:endCxn id="15" idx="2"/>
            </p:cNvCxnSpPr>
            <p:nvPr/>
          </p:nvCxnSpPr>
          <p:spPr>
            <a:xfrm flipV="1">
              <a:off x="4596188" y="2636372"/>
              <a:ext cx="458294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" idx="0"/>
              <a:endCxn id="15" idx="2"/>
            </p:cNvCxnSpPr>
            <p:nvPr/>
          </p:nvCxnSpPr>
          <p:spPr>
            <a:xfrm flipH="1" flipV="1">
              <a:off x="5054482" y="2636372"/>
              <a:ext cx="9338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0"/>
              <a:endCxn id="15" idx="2"/>
            </p:cNvCxnSpPr>
            <p:nvPr/>
          </p:nvCxnSpPr>
          <p:spPr>
            <a:xfrm flipH="1" flipV="1">
              <a:off x="5054482" y="2636372"/>
              <a:ext cx="438100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0"/>
              <a:endCxn id="16" idx="2"/>
            </p:cNvCxnSpPr>
            <p:nvPr/>
          </p:nvCxnSpPr>
          <p:spPr>
            <a:xfrm flipV="1">
              <a:off x="5991419" y="2636372"/>
              <a:ext cx="441373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0"/>
              <a:endCxn id="16" idx="2"/>
            </p:cNvCxnSpPr>
            <p:nvPr/>
          </p:nvCxnSpPr>
          <p:spPr>
            <a:xfrm flipH="1" flipV="1">
              <a:off x="6432792" y="2636372"/>
              <a:ext cx="6824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1" idx="0"/>
              <a:endCxn id="16" idx="2"/>
            </p:cNvCxnSpPr>
            <p:nvPr/>
          </p:nvCxnSpPr>
          <p:spPr>
            <a:xfrm flipH="1" flipV="1">
              <a:off x="6432792" y="2636372"/>
              <a:ext cx="435586" cy="470971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  <a:endCxn id="17" idx="2"/>
            </p:cNvCxnSpPr>
            <p:nvPr/>
          </p:nvCxnSpPr>
          <p:spPr>
            <a:xfrm flipV="1">
              <a:off x="7372244" y="2636372"/>
              <a:ext cx="438859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0"/>
              <a:endCxn id="17" idx="2"/>
            </p:cNvCxnSpPr>
            <p:nvPr/>
          </p:nvCxnSpPr>
          <p:spPr>
            <a:xfrm flipH="1" flipV="1">
              <a:off x="7811103" y="2636372"/>
              <a:ext cx="9338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4" idx="0"/>
              <a:endCxn id="17" idx="2"/>
            </p:cNvCxnSpPr>
            <p:nvPr/>
          </p:nvCxnSpPr>
          <p:spPr>
            <a:xfrm flipH="1" flipV="1">
              <a:off x="7811103" y="2636372"/>
              <a:ext cx="438100" cy="470971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387890" y="386371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10221" y="3863713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32" name="Straight Connector 31"/>
            <p:cNvCxnSpPr>
              <a:stCxn id="30" idx="0"/>
            </p:cNvCxnSpPr>
            <p:nvPr/>
          </p:nvCxnSpPr>
          <p:spPr>
            <a:xfrm flipV="1">
              <a:off x="4468683" y="3290016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0"/>
              <a:endCxn id="6" idx="2"/>
            </p:cNvCxnSpPr>
            <p:nvPr/>
          </p:nvCxnSpPr>
          <p:spPr>
            <a:xfrm flipH="1" flipV="1">
              <a:off x="4596188" y="3290016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843446" y="3874036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65777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36" name="Straight Connector 35"/>
            <p:cNvCxnSpPr>
              <a:stCxn id="34" idx="0"/>
            </p:cNvCxnSpPr>
            <p:nvPr/>
          </p:nvCxnSpPr>
          <p:spPr>
            <a:xfrm flipV="1">
              <a:off x="4924238" y="3300338"/>
              <a:ext cx="148354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0"/>
            </p:cNvCxnSpPr>
            <p:nvPr/>
          </p:nvCxnSpPr>
          <p:spPr>
            <a:xfrm flipH="1" flipV="1">
              <a:off x="5051743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289686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12017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40" name="Straight Connector 39"/>
            <p:cNvCxnSpPr>
              <a:stCxn id="38" idx="0"/>
            </p:cNvCxnSpPr>
            <p:nvPr/>
          </p:nvCxnSpPr>
          <p:spPr>
            <a:xfrm flipV="1">
              <a:off x="5370478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</p:cNvCxnSpPr>
            <p:nvPr/>
          </p:nvCxnSpPr>
          <p:spPr>
            <a:xfrm flipH="1" flipV="1">
              <a:off x="5497983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779392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001723" y="3874036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4" name="Straight Connector 43"/>
            <p:cNvCxnSpPr>
              <a:stCxn id="42" idx="0"/>
            </p:cNvCxnSpPr>
            <p:nvPr/>
          </p:nvCxnSpPr>
          <p:spPr>
            <a:xfrm flipV="1">
              <a:off x="5860184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3" idx="0"/>
            </p:cNvCxnSpPr>
            <p:nvPr/>
          </p:nvCxnSpPr>
          <p:spPr>
            <a:xfrm flipH="1" flipV="1">
              <a:off x="5987690" y="3300338"/>
              <a:ext cx="94826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234948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57279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48" name="Straight Connector 47"/>
            <p:cNvCxnSpPr>
              <a:stCxn id="46" idx="0"/>
            </p:cNvCxnSpPr>
            <p:nvPr/>
          </p:nvCxnSpPr>
          <p:spPr>
            <a:xfrm flipV="1">
              <a:off x="6315740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7" idx="0"/>
            </p:cNvCxnSpPr>
            <p:nvPr/>
          </p:nvCxnSpPr>
          <p:spPr>
            <a:xfrm flipH="1" flipV="1">
              <a:off x="6443245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6681187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03519" y="3884358"/>
              <a:ext cx="161584" cy="182673"/>
            </a:xfrm>
            <a:prstGeom prst="rect">
              <a:avLst/>
            </a:prstGeom>
            <a:solidFill>
              <a:srgbClr val="E46C0A"/>
            </a:solidFill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2" name="Straight Connector 51"/>
            <p:cNvCxnSpPr>
              <a:stCxn id="50" idx="0"/>
            </p:cNvCxnSpPr>
            <p:nvPr/>
          </p:nvCxnSpPr>
          <p:spPr>
            <a:xfrm flipV="1">
              <a:off x="6761980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0"/>
            </p:cNvCxnSpPr>
            <p:nvPr/>
          </p:nvCxnSpPr>
          <p:spPr>
            <a:xfrm flipH="1" flipV="1">
              <a:off x="6889485" y="3310661"/>
              <a:ext cx="94826" cy="573697"/>
            </a:xfrm>
            <a:prstGeom prst="line">
              <a:avLst/>
            </a:prstGeom>
            <a:ln w="19050" cmpd="sng">
              <a:solidFill>
                <a:schemeClr val="accent3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172489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4820" y="3874036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56" name="Straight Connector 55"/>
            <p:cNvCxnSpPr>
              <a:stCxn id="54" idx="0"/>
            </p:cNvCxnSpPr>
            <p:nvPr/>
          </p:nvCxnSpPr>
          <p:spPr>
            <a:xfrm flipV="1">
              <a:off x="7253281" y="3300338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7380786" y="3300338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628044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50376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60" name="Straight Connector 59"/>
            <p:cNvCxnSpPr>
              <a:stCxn id="58" idx="0"/>
            </p:cNvCxnSpPr>
            <p:nvPr/>
          </p:nvCxnSpPr>
          <p:spPr>
            <a:xfrm flipV="1">
              <a:off x="7708837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0"/>
            </p:cNvCxnSpPr>
            <p:nvPr/>
          </p:nvCxnSpPr>
          <p:spPr>
            <a:xfrm flipH="1" flipV="1">
              <a:off x="7836342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8074284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296616" y="3884358"/>
              <a:ext cx="161584" cy="182673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</a:p>
          </p:txBody>
        </p:sp>
        <p:cxnSp>
          <p:nvCxnSpPr>
            <p:cNvPr id="64" name="Straight Connector 63"/>
            <p:cNvCxnSpPr>
              <a:stCxn id="62" idx="0"/>
            </p:cNvCxnSpPr>
            <p:nvPr/>
          </p:nvCxnSpPr>
          <p:spPr>
            <a:xfrm flipV="1">
              <a:off x="8155077" y="3310661"/>
              <a:ext cx="148354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3" idx="0"/>
            </p:cNvCxnSpPr>
            <p:nvPr/>
          </p:nvCxnSpPr>
          <p:spPr>
            <a:xfrm flipH="1" flipV="1">
              <a:off x="8282582" y="3310661"/>
              <a:ext cx="94826" cy="573697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prstDash val="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4843447" y="4191000"/>
              <a:ext cx="3614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Zero tree structure of sparse coefficients</a:t>
              </a:r>
            </a:p>
          </p:txBody>
        </p:sp>
      </p:grp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872244" y="5181600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Use OMP at each scale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69324" y="5742625"/>
            <a:ext cx="3152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Zero tree of coefficients</a:t>
            </a:r>
          </a:p>
        </p:txBody>
      </p:sp>
      <p:sp>
        <p:nvSpPr>
          <p:cNvPr id="114" name="Right Arrow 113"/>
          <p:cNvSpPr/>
          <p:nvPr/>
        </p:nvSpPr>
        <p:spPr>
          <a:xfrm>
            <a:off x="4343400" y="5486400"/>
            <a:ext cx="489635" cy="3810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5143958" y="5383696"/>
            <a:ext cx="2630272" cy="584775"/>
          </a:xfrm>
          <a:prstGeom prst="rect">
            <a:avLst/>
          </a:prstGeom>
          <a:noFill/>
          <a:ln>
            <a:solidFill>
              <a:srgbClr val="FCA904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Zero tree OMP</a:t>
            </a:r>
          </a:p>
        </p:txBody>
      </p:sp>
      <p:sp>
        <p:nvSpPr>
          <p:cNvPr id="3" name="Up Arrow 2"/>
          <p:cNvSpPr/>
          <p:nvPr/>
        </p:nvSpPr>
        <p:spPr>
          <a:xfrm>
            <a:off x="248464" y="1733154"/>
            <a:ext cx="208736" cy="2443933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0" y="1317190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Downsample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394559" y="6226168"/>
            <a:ext cx="4731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How do we learn these dictionaries?</a:t>
            </a:r>
          </a:p>
        </p:txBody>
      </p:sp>
    </p:spTree>
    <p:extLst>
      <p:ext uri="{BB962C8B-B14F-4D97-AF65-F5344CB8AC3E}">
        <p14:creationId xmlns:p14="http://schemas.microsoft.com/office/powerpoint/2010/main" val="2280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14" grpId="0" animBg="1"/>
      <p:bldP spid="115" grpId="0" animBg="1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K-SVD</a:t>
                </a:r>
              </a:p>
              <a:p>
                <a:pPr lvl="1"/>
                <a:r>
                  <a:rPr lang="en-US" dirty="0"/>
                  <a:t>By product: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Modify K-SVD sparse approximation step</a:t>
                </a:r>
              </a:p>
              <a:p>
                <a:pPr lvl="2"/>
                <a:r>
                  <a:rPr lang="en-US" dirty="0"/>
                  <a:t>Use zero tree OMP instead of OMP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0200" y="1676400"/>
            <a:ext cx="365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Recollect:</a:t>
            </a:r>
          </a:p>
          <a:p>
            <a:r>
              <a:rPr lang="en-US" dirty="0">
                <a:solidFill>
                  <a:srgbClr val="FCA904"/>
                </a:solidFill>
              </a:rPr>
              <a:t>    KSVD:</a:t>
            </a:r>
          </a:p>
          <a:p>
            <a:r>
              <a:rPr lang="en-US" dirty="0">
                <a:solidFill>
                  <a:srgbClr val="FCA904"/>
                </a:solidFill>
              </a:rPr>
              <a:t>        -- Dictionary update: Rank 1 SVD</a:t>
            </a:r>
          </a:p>
          <a:p>
            <a:r>
              <a:rPr lang="en-US" dirty="0">
                <a:solidFill>
                  <a:srgbClr val="FCA904"/>
                </a:solidFill>
              </a:rPr>
              <a:t>        -- Sparse approximation: OMP</a:t>
            </a:r>
          </a:p>
        </p:txBody>
      </p:sp>
    </p:spTree>
    <p:extLst>
      <p:ext uri="{BB962C8B-B14F-4D97-AF65-F5344CB8AC3E}">
        <p14:creationId xmlns:p14="http://schemas.microsoft.com/office/powerpoint/2010/main" val="21265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learning—results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029200" y="1219200"/>
            <a:ext cx="4038600" cy="40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9" y="4820000"/>
            <a:ext cx="4572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267200"/>
            <a:ext cx="914400" cy="9144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267200"/>
            <a:ext cx="914400" cy="9144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7200"/>
            <a:ext cx="914400" cy="9144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914400" cy="9144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84559"/>
            <a:ext cx="914400" cy="9144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276600"/>
            <a:ext cx="914400" cy="914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600"/>
            <a:ext cx="914400" cy="914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76600"/>
            <a:ext cx="914400" cy="914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294416"/>
            <a:ext cx="914400" cy="914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94416"/>
            <a:ext cx="914400" cy="914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2577"/>
            <a:ext cx="914400" cy="9144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914400" cy="9144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299127"/>
            <a:ext cx="914400" cy="9144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99127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914400" cy="914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717918" y="5401464"/>
                <a:ext cx="1235082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18" y="5401464"/>
                <a:ext cx="1235082" cy="54213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562600" y="5443072"/>
                <a:ext cx="2906180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443072"/>
                <a:ext cx="2906180" cy="56387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/>
          <p:cNvSpPr txBox="1"/>
          <p:nvPr/>
        </p:nvSpPr>
        <p:spPr>
          <a:xfrm>
            <a:off x="319083" y="2514600"/>
            <a:ext cx="3836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Data: 24x24 RGB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97981" y="3388468"/>
                <a:ext cx="3663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12x12, 512 atoms</a:t>
                </a: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1" y="3388468"/>
                <a:ext cx="3663247" cy="523220"/>
              </a:xfrm>
              <a:prstGeom prst="rect">
                <a:avLst/>
              </a:prstGeom>
              <a:blipFill rotWithShape="0">
                <a:blip r:embed="rId21"/>
                <a:stretch>
                  <a:fillRect t="-11628" r="-28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11142" y="4118540"/>
                <a:ext cx="3966150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24x24, 8192 atoms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2" y="4118540"/>
                <a:ext cx="3966150" cy="563872"/>
              </a:xfrm>
              <a:prstGeom prst="rect">
                <a:avLst/>
              </a:prstGeom>
              <a:blipFill rotWithShape="0">
                <a:blip r:embed="rId22"/>
                <a:stretch>
                  <a:fillRect t="-10870" r="-19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476556" y="5867690"/>
            <a:ext cx="162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A904"/>
                </a:solidFill>
              </a:rPr>
              <a:t>(Parent atom)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19756" y="5867400"/>
            <a:ext cx="1569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CA904"/>
                </a:solidFill>
              </a:rPr>
              <a:t>(Child atoms)</a:t>
            </a:r>
          </a:p>
        </p:txBody>
      </p:sp>
    </p:spTree>
    <p:extLst>
      <p:ext uri="{BB962C8B-B14F-4D97-AF65-F5344CB8AC3E}">
        <p14:creationId xmlns:p14="http://schemas.microsoft.com/office/powerpoint/2010/main" val="6852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/>
      <p:bldP spid="99" grpId="0"/>
      <p:bldP spid="100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learning—results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029200" y="1219200"/>
            <a:ext cx="4038600" cy="40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9" y="4800600"/>
            <a:ext cx="4572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267200"/>
            <a:ext cx="914400" cy="9144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267200"/>
            <a:ext cx="914400" cy="9144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7200"/>
            <a:ext cx="914400" cy="9144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914400" cy="9144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84559"/>
            <a:ext cx="914400" cy="9144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276600"/>
            <a:ext cx="914400" cy="914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600"/>
            <a:ext cx="914400" cy="914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76600"/>
            <a:ext cx="914400" cy="914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294416"/>
            <a:ext cx="914400" cy="914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94416"/>
            <a:ext cx="914400" cy="914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2577"/>
            <a:ext cx="914400" cy="9144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914400" cy="9144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299127"/>
            <a:ext cx="914400" cy="9144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99127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914400" cy="914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717918" y="5401464"/>
                <a:ext cx="1254318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18" y="5401464"/>
                <a:ext cx="1254318" cy="54213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562600" y="5443072"/>
                <a:ext cx="3066737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17,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443072"/>
                <a:ext cx="3066737" cy="56387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/>
          <p:cNvSpPr txBox="1"/>
          <p:nvPr/>
        </p:nvSpPr>
        <p:spPr>
          <a:xfrm>
            <a:off x="319083" y="2514600"/>
            <a:ext cx="3836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Data: 24x24 RGB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97981" y="3388468"/>
                <a:ext cx="3663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12x12, 512 atoms</a:t>
                </a: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1" y="3388468"/>
                <a:ext cx="3663247" cy="523220"/>
              </a:xfrm>
              <a:prstGeom prst="rect">
                <a:avLst/>
              </a:prstGeom>
              <a:blipFill rotWithShape="0">
                <a:blip r:embed="rId21"/>
                <a:stretch>
                  <a:fillRect t="-11628" r="-28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11142" y="4118540"/>
                <a:ext cx="3966150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24x24, 8192 atoms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2" y="4118540"/>
                <a:ext cx="3966150" cy="563872"/>
              </a:xfrm>
              <a:prstGeom prst="rect">
                <a:avLst/>
              </a:prstGeom>
              <a:blipFill rotWithShape="0">
                <a:blip r:embed="rId22"/>
                <a:stretch>
                  <a:fillRect t="-10870" r="-19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15" y="4800600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28" y="426720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56" y="426720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28" y="426720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14" y="4267200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76600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276600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60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76600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294416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94954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14" y="2295609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14" y="2286000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28" y="1295400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95400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14" y="1291473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6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 –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47" name="Picture 23" descr="C:\Users\vsaragad\Dropbox\projects\multiscale_dictionary\src\TIP_journal\vid_patch_gif\17\d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6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vsaragad\Dropbox\projects\multiscale_dictionary\src\TIP_journal\vid_patch_gif\17\d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17918" y="5401464"/>
                <a:ext cx="1246047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18" y="5401464"/>
                <a:ext cx="1246047" cy="5421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62600" y="5443072"/>
                <a:ext cx="2906180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16</m:t>
                          </m:r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443072"/>
                <a:ext cx="2906180" cy="56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19083" y="2514600"/>
            <a:ext cx="4178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Data: 8x8x32 video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7981" y="3388468"/>
                <a:ext cx="38491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4x4x16, 512 atoms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1" y="3388468"/>
                <a:ext cx="3849131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9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11142" y="4118540"/>
                <a:ext cx="4121641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8x8x32, 8192 atoms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2" y="4118540"/>
                <a:ext cx="4121641" cy="563872"/>
              </a:xfrm>
              <a:prstGeom prst="rect">
                <a:avLst/>
              </a:prstGeom>
              <a:blipFill rotWithShape="1">
                <a:blip r:embed="rId7"/>
                <a:stretch>
                  <a:fillRect t="-9783" r="-192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0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 –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47" name="Picture 23" descr="C:\Users\vsaragad\Dropbox\projects\multiscale_dictionary\src\TIP_journal\vid_patch_gif\17\d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6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vsaragad\Dropbox\projects\multiscale_dictionary\src\TIP_journal\vid_patch_gif\17\d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17918" y="5401464"/>
                <a:ext cx="1254318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18" y="5401464"/>
                <a:ext cx="1254318" cy="5421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62600" y="5443072"/>
                <a:ext cx="3066737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</a:rPr>
                            <m:t>32</m:t>
                          </m:r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443072"/>
                <a:ext cx="3066737" cy="56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19083" y="2514600"/>
            <a:ext cx="4178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Data: 8x8x32 video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7981" y="3388468"/>
                <a:ext cx="38491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4x4x16, 512 atoms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1" y="3388468"/>
                <a:ext cx="3849131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r="-19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11142" y="4118540"/>
                <a:ext cx="4121641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: 8x8x32, 8192 atoms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2" y="4118540"/>
                <a:ext cx="4121641" cy="563872"/>
              </a:xfrm>
              <a:prstGeom prst="rect">
                <a:avLst/>
              </a:prstGeom>
              <a:blipFill rotWithShape="1">
                <a:blip r:embed="rId7"/>
                <a:stretch>
                  <a:fillRect t="-9783" r="-192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vsaragad\Dropbox\projects\multiscale_dictionary\src\TIP_journal\vid_patch_gif\278\d1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saragad\Dropbox\projects\multiscale_dictionary\src\TIP_journal\vid_patch_gif\278\d0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6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8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Low resolution recovery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High resolution recovery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3124200"/>
                <a:ext cx="6104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ΦU</m:t>
                      </m:r>
                      <m: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low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124200"/>
                <a:ext cx="610436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62200" y="4039344"/>
            <a:ext cx="120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Upsampler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929984" y="3555087"/>
            <a:ext cx="70516" cy="483513"/>
          </a:xfrm>
          <a:prstGeom prst="straightConnector1">
            <a:avLst/>
          </a:prstGeom>
          <a:ln w="38100">
            <a:solidFill>
              <a:srgbClr val="FCA9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40241" y="3962400"/>
                <a:ext cx="14133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WU</m:t>
                      </m:r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241" y="3962400"/>
                <a:ext cx="141333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2312" y="5360313"/>
                <a:ext cx="6011133" cy="560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3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high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sub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12" y="5360313"/>
                <a:ext cx="6011133" cy="5607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34200" y="1064448"/>
                <a:ext cx="1064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064448"/>
                <a:ext cx="106484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34200" y="1428690"/>
                <a:ext cx="10266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428690"/>
                <a:ext cx="1026628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4200" y="1967061"/>
                <a:ext cx="2111026" cy="444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967061"/>
                <a:ext cx="2111026" cy="444737"/>
              </a:xfrm>
              <a:prstGeom prst="rect">
                <a:avLst/>
              </a:prstGeom>
              <a:blipFill rotWithShape="0">
                <a:blip r:embed="rId8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34200" y="2298463"/>
                <a:ext cx="2277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298463"/>
                <a:ext cx="2277931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32410" y="1644134"/>
                <a:ext cx="2957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C000"/>
                    </a:solidFill>
                  </a:rPr>
                  <a:t>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low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C000"/>
                    </a:solidFill>
                  </a:rPr>
                  <a:t> in the first step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10" y="1644134"/>
                <a:ext cx="2957220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2062"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5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Compressive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4478"/>
            <a:ext cx="8229600" cy="20416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Solving underdetermined linear system of equations</a:t>
            </a:r>
          </a:p>
          <a:p>
            <a:endParaRPr lang="en-US" dirty="0"/>
          </a:p>
          <a:p>
            <a:r>
              <a:rPr lang="en-US" dirty="0"/>
              <a:t>Relies on sparsity of signal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Orthogonal Matching Pursuit</a:t>
            </a:r>
            <a:r>
              <a:rPr lang="en-US" dirty="0"/>
              <a:t>: Efficient recovery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68315" y="1323657"/>
                <a:ext cx="3991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315" y="1323657"/>
                <a:ext cx="399147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86005" y="2355214"/>
                <a:ext cx="3141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05" y="2355214"/>
                <a:ext cx="314189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88150" y="2345689"/>
                <a:ext cx="4055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200" i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0" y="2345689"/>
                <a:ext cx="405559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622362" y="10933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3622362" y="13600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3622362" y="1626711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3622362" y="18934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3887917" y="1095057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3887917" y="13617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6" name="Rectangle 15"/>
          <p:cNvSpPr/>
          <p:nvPr/>
        </p:nvSpPr>
        <p:spPr>
          <a:xfrm>
            <a:off x="3887917" y="16284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3887917" y="1895157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8" name="Rectangle 17"/>
          <p:cNvSpPr/>
          <p:nvPr/>
        </p:nvSpPr>
        <p:spPr>
          <a:xfrm>
            <a:off x="4154617" y="10933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4154617" y="13600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4154617" y="16267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4154617" y="18934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4420172" y="10950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4420172" y="1361757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4420172" y="1628457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4420172" y="18951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4690307" y="10933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4690307" y="13600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4690307" y="16267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4690307" y="1893411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955862" y="10950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955862" y="13617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955862" y="16284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4955862" y="1895157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5222562" y="1093311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5222562" y="13600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5222562" y="1626711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5222562" y="1893411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5488117" y="10950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9" name="Rectangle 38"/>
          <p:cNvSpPr/>
          <p:nvPr/>
        </p:nvSpPr>
        <p:spPr>
          <a:xfrm>
            <a:off x="5488117" y="13617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0" name="Rectangle 39"/>
          <p:cNvSpPr/>
          <p:nvPr/>
        </p:nvSpPr>
        <p:spPr>
          <a:xfrm>
            <a:off x="5488117" y="16284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1" name="Rectangle 40"/>
          <p:cNvSpPr/>
          <p:nvPr/>
        </p:nvSpPr>
        <p:spPr>
          <a:xfrm>
            <a:off x="5488117" y="18951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5755390" y="10933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3" name="Rectangle 42"/>
          <p:cNvSpPr/>
          <p:nvPr/>
        </p:nvSpPr>
        <p:spPr>
          <a:xfrm>
            <a:off x="5755390" y="1360011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5755390" y="1626711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5" name="Rectangle 44"/>
          <p:cNvSpPr/>
          <p:nvPr/>
        </p:nvSpPr>
        <p:spPr>
          <a:xfrm>
            <a:off x="5755390" y="1893411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020945" y="1095057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7" name="Rectangle 46"/>
          <p:cNvSpPr/>
          <p:nvPr/>
        </p:nvSpPr>
        <p:spPr>
          <a:xfrm>
            <a:off x="6020945" y="1361757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8" name="Rectangle 47"/>
          <p:cNvSpPr/>
          <p:nvPr/>
        </p:nvSpPr>
        <p:spPr>
          <a:xfrm>
            <a:off x="6020945" y="1628457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9" name="Rectangle 48"/>
          <p:cNvSpPr/>
          <p:nvPr/>
        </p:nvSpPr>
        <p:spPr>
          <a:xfrm>
            <a:off x="6020945" y="18951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00800" y="3622357"/>
                <a:ext cx="3093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622357"/>
                <a:ext cx="309380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788150" y="1091405"/>
            <a:ext cx="175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Signal of interest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56259" y="685800"/>
            <a:ext cx="216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Measurement matrix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828800" y="10950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4" name="Rectangle 53"/>
          <p:cNvSpPr/>
          <p:nvPr/>
        </p:nvSpPr>
        <p:spPr>
          <a:xfrm>
            <a:off x="1828800" y="1361757"/>
            <a:ext cx="2286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5" name="Rectangle 54"/>
          <p:cNvSpPr/>
          <p:nvPr/>
        </p:nvSpPr>
        <p:spPr>
          <a:xfrm>
            <a:off x="1828800" y="1628457"/>
            <a:ext cx="2286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6" name="Rectangle 55"/>
          <p:cNvSpPr/>
          <p:nvPr/>
        </p:nvSpPr>
        <p:spPr>
          <a:xfrm>
            <a:off x="1828800" y="1895157"/>
            <a:ext cx="2286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6430780" y="1095057"/>
            <a:ext cx="228600" cy="2628900"/>
            <a:chOff x="6934200" y="1295400"/>
            <a:chExt cx="228600" cy="2628900"/>
          </a:xfrm>
        </p:grpSpPr>
        <p:sp>
          <p:nvSpPr>
            <p:cNvPr id="58" name="Rectangle 57"/>
            <p:cNvSpPr/>
            <p:nvPr/>
          </p:nvSpPr>
          <p:spPr>
            <a:xfrm>
              <a:off x="6934200" y="12954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934200" y="15621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934200" y="1828800"/>
              <a:ext cx="2286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34200" y="20955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934200" y="2362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4200" y="26289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34200" y="2895600"/>
              <a:ext cx="228600" cy="228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934200" y="3162300"/>
              <a:ext cx="228600" cy="228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934200" y="34290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934200" y="3695700"/>
              <a:ext cx="228600" cy="2286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1828800" y="21618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69" name="Rectangle 68"/>
          <p:cNvSpPr/>
          <p:nvPr/>
        </p:nvSpPr>
        <p:spPr>
          <a:xfrm>
            <a:off x="3621217" y="21745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0" name="Rectangle 69"/>
          <p:cNvSpPr/>
          <p:nvPr/>
        </p:nvSpPr>
        <p:spPr>
          <a:xfrm>
            <a:off x="3886772" y="2176303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1" name="Rectangle 70"/>
          <p:cNvSpPr/>
          <p:nvPr/>
        </p:nvSpPr>
        <p:spPr>
          <a:xfrm>
            <a:off x="4153472" y="21745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2" name="Rectangle 71"/>
          <p:cNvSpPr/>
          <p:nvPr/>
        </p:nvSpPr>
        <p:spPr>
          <a:xfrm>
            <a:off x="4419027" y="2176303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3" name="Rectangle 72"/>
          <p:cNvSpPr/>
          <p:nvPr/>
        </p:nvSpPr>
        <p:spPr>
          <a:xfrm>
            <a:off x="4689162" y="2174557"/>
            <a:ext cx="228600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4" name="Rectangle 73"/>
          <p:cNvSpPr/>
          <p:nvPr/>
        </p:nvSpPr>
        <p:spPr>
          <a:xfrm>
            <a:off x="4954717" y="2176303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5" name="Rectangle 74"/>
          <p:cNvSpPr/>
          <p:nvPr/>
        </p:nvSpPr>
        <p:spPr>
          <a:xfrm>
            <a:off x="5221417" y="21745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6" name="Rectangle 75"/>
          <p:cNvSpPr/>
          <p:nvPr/>
        </p:nvSpPr>
        <p:spPr>
          <a:xfrm>
            <a:off x="5486972" y="2176303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7" name="Rectangle 76"/>
          <p:cNvSpPr/>
          <p:nvPr/>
        </p:nvSpPr>
        <p:spPr>
          <a:xfrm>
            <a:off x="5754245" y="2174557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8" name="Rectangle 77"/>
          <p:cNvSpPr/>
          <p:nvPr/>
        </p:nvSpPr>
        <p:spPr>
          <a:xfrm>
            <a:off x="6019800" y="2176303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11803" y="1609089"/>
                <a:ext cx="4524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3" y="1609089"/>
                <a:ext cx="452432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419600" y="2390457"/>
                <a:ext cx="12395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32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2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90457"/>
                <a:ext cx="1239506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800600" y="2888614"/>
                <a:ext cx="4151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2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888614"/>
                <a:ext cx="415178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4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24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Video compressive sensing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08067"/>
            <a:ext cx="2514600" cy="18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21" y="1981200"/>
            <a:ext cx="1975379" cy="1481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54" y="2063287"/>
            <a:ext cx="1975379" cy="1481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21" y="2133600"/>
            <a:ext cx="1975379" cy="1481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4" y="2215687"/>
            <a:ext cx="1975379" cy="1481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21" y="2286000"/>
            <a:ext cx="1975379" cy="1481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54" y="2368087"/>
            <a:ext cx="1975379" cy="1481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21" y="2438400"/>
            <a:ext cx="1975379" cy="1481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54" y="2520487"/>
            <a:ext cx="1975379" cy="148153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>
            <a:off x="4041246" y="2895600"/>
            <a:ext cx="770466" cy="5080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348422" y="4068324"/>
            <a:ext cx="26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8 high speed video frames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370342" y="4098304"/>
            <a:ext cx="178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Coded image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50223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http://high_speed_video.colostate.edu/</a:t>
            </a:r>
          </a:p>
        </p:txBody>
      </p:sp>
    </p:spTree>
    <p:extLst>
      <p:ext uri="{BB962C8B-B14F-4D97-AF65-F5344CB8AC3E}">
        <p14:creationId xmlns:p14="http://schemas.microsoft.com/office/powerpoint/2010/main" val="3722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8" grpId="0"/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036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Video compressive sensing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3400" y="1422737"/>
                <a:ext cx="291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</m:t>
                    </m:r>
                    <m:r>
                      <a:rPr lang="en-US" b="0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</m:t>
                    </m:r>
                    <m:r>
                      <a:rPr lang="en-US" b="0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video patches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22737"/>
                <a:ext cx="2916183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12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3505200" y="1422737"/>
            <a:ext cx="457200" cy="36933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25544" y="1053405"/>
                <a:ext cx="333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8192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dictionary, OMP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44" y="1053405"/>
                <a:ext cx="333078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30987" y="1792069"/>
                <a:ext cx="46130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8192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high resolution,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512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low resolution, Zero tree OMP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87" y="1792069"/>
                <a:ext cx="461301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05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6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036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Video compressive sensing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489567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Original video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7096" y="4895671"/>
            <a:ext cx="2109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Recovery using OMP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Time: 3.71 min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SNR: 15.79 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0793" y="4895671"/>
            <a:ext cx="2338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Recovery using zero tree OMP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Time: 16.5s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SNR: 17.81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5800" y="6015335"/>
                <a:ext cx="7856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C000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rgbClr val="FFC000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3</m:t>
                    </m:r>
                    <m:r>
                      <a:rPr lang="en-US" sz="24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FFC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speedup. Increase in accuracy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015335"/>
                <a:ext cx="785603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33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3400" y="1422737"/>
                <a:ext cx="291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</m:t>
                    </m:r>
                    <m:r>
                      <a:rPr lang="en-US" b="0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</m:t>
                    </m:r>
                    <m:r>
                      <a:rPr lang="en-US" b="0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video patches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22737"/>
                <a:ext cx="2916183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8197" r="-12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>
            <a:off x="3505200" y="1422737"/>
            <a:ext cx="457200" cy="36933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25544" y="1053405"/>
                <a:ext cx="333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8192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dictionary, OMP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44" y="1053405"/>
                <a:ext cx="3330784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30987" y="1792069"/>
                <a:ext cx="46130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8192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high resolution,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512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atom low resolution, Zero tree OMP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87" y="1792069"/>
                <a:ext cx="4613013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05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1235" y="5369225"/>
                <a:ext cx="2220480" cy="530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FCA904"/>
                    </a:solidFill>
                  </a:rPr>
                  <a:t>SNR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CA904"/>
                        </a:solidFill>
                        <a:latin typeface="Cambria Math"/>
                      </a:rPr>
                      <m:t>=20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CA90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CA904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CA9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CA90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srgbClr val="FCA9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CA904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srgbClr val="FCA90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CA904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CA904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rgbClr val="FCA90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CA904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FCA90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35" y="5369225"/>
                <a:ext cx="2220480" cy="530594"/>
              </a:xfrm>
              <a:prstGeom prst="rect">
                <a:avLst/>
              </a:prstGeom>
              <a:blipFill rotWithShape="1">
                <a:blip r:embed="rId15"/>
                <a:stretch>
                  <a:fillRect l="-2473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vsaragad\Dropbox\projects\multiscale_dictionary\src\TIP_journal\video2\video_sharpner_gt.gif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79" y="2664251"/>
            <a:ext cx="2589212" cy="19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saragad\Dropbox\projects\multiscale_dictionary\src\TIP_journal\video2\video_sharpner_big.gif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58" y="2664251"/>
            <a:ext cx="2589212" cy="19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saragad\Dropbox\projects\multiscale_dictionary\src\TIP_journal\video2\video_sharpner_zt.gif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37" y="2664251"/>
            <a:ext cx="2589212" cy="19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6550223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http://high_speed_video.colostate.edu/</a:t>
            </a:r>
          </a:p>
        </p:txBody>
      </p:sp>
    </p:spTree>
    <p:extLst>
      <p:ext uri="{BB962C8B-B14F-4D97-AF65-F5344CB8AC3E}">
        <p14:creationId xmlns:p14="http://schemas.microsoft.com/office/powerpoint/2010/main" val="9805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compressive sensing: Real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C:\Users\vsaragad\Dropbox\projects\multiscale_dictionary\src\TIP_journal\results\zero_tree_bal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81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saragad\Dropbox\projects\multiscale_dictionary\src\TIP_journal\results\coded_im_b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saragad\Dropbox\projects\multiscale_dictionary\src\TIP_journal\results\stock_hitomi_10k_ball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81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4729246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Coded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8500" y="4746777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Recovered video using 10,000 dictionary atoms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Time = 3 minutes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7135" y="4737714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Recovered video using zero tree OMP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Time = 45 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39308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 to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Dengyu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Liu and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Yasunobu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Hitomi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sharing the data they collected with us.</a:t>
            </a:r>
          </a:p>
        </p:txBody>
      </p:sp>
    </p:spTree>
    <p:extLst>
      <p:ext uri="{BB962C8B-B14F-4D97-AF65-F5344CB8AC3E}">
        <p14:creationId xmlns:p14="http://schemas.microsoft.com/office/powerpoint/2010/main" val="9028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plots for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5130010"/>
            <a:ext cx="2733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</a:t>
            </a: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denoising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metrics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1758" y="5117819"/>
            <a:ext cx="353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</a:t>
            </a: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inpainting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randomly deleted pixels. N/M represents the number of pixels recovered for each known pixel value.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9" y="1295400"/>
            <a:ext cx="3755961" cy="367871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09510"/>
            <a:ext cx="3741454" cy="36646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plots for videos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1" y="1329001"/>
            <a:ext cx="3810000" cy="36749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20534"/>
            <a:ext cx="3810000" cy="3726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5159" y="5130010"/>
            <a:ext cx="2645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 </a:t>
            </a: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denoising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1758" y="5117819"/>
            <a:ext cx="353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 compressive sensing. N/M represents the number of frames recovered from each coded image.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990600" y="533400"/>
            <a:ext cx="6477000" cy="2672911"/>
            <a:chOff x="0" y="1317190"/>
            <a:chExt cx="8458200" cy="3490507"/>
          </a:xfrm>
        </p:grpSpPr>
        <p:grpSp>
          <p:nvGrpSpPr>
            <p:cNvPr id="5" name="Group 4"/>
            <p:cNvGrpSpPr/>
            <p:nvPr/>
          </p:nvGrpSpPr>
          <p:grpSpPr>
            <a:xfrm>
              <a:off x="609600" y="1722933"/>
              <a:ext cx="1355071" cy="2911613"/>
              <a:chOff x="609600" y="1722933"/>
              <a:chExt cx="1355071" cy="2911613"/>
            </a:xfrm>
          </p:grpSpPr>
          <p:pic>
            <p:nvPicPr>
              <p:cNvPr id="6" name="Picture 5" descr="budgerier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065" y="3412040"/>
                <a:ext cx="604839" cy="771169"/>
              </a:xfrm>
              <a:prstGeom prst="rect">
                <a:avLst/>
              </a:prstGeom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7" name="Picture 6" descr="budgerier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706" y="2827866"/>
                <a:ext cx="375557" cy="478835"/>
              </a:xfrm>
              <a:prstGeom prst="rect">
                <a:avLst/>
              </a:prstGeom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8" name="Picture 7" descr="budgerier.jp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219" y="1777659"/>
                <a:ext cx="204531" cy="260778"/>
              </a:xfrm>
              <a:prstGeom prst="rect">
                <a:avLst/>
              </a:prstGeom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</p:pic>
          <p:sp>
            <p:nvSpPr>
              <p:cNvPr id="9" name="Oval 8"/>
              <p:cNvSpPr/>
              <p:nvPr/>
            </p:nvSpPr>
            <p:spPr>
              <a:xfrm>
                <a:off x="914400" y="22860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14400" y="24384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914400" y="25908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324111" y="1722933"/>
                    <a:ext cx="640560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4111" y="1722933"/>
                    <a:ext cx="640560" cy="38081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335973" y="2868416"/>
                    <a:ext cx="616836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5973" y="2868416"/>
                    <a:ext cx="616836" cy="38081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377651" y="3572379"/>
                    <a:ext cx="533479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  <m:sup/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7651" y="3572379"/>
                    <a:ext cx="533479" cy="392993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609600" y="4267199"/>
                <a:ext cx="735075" cy="36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Signal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28800" y="1733154"/>
              <a:ext cx="1317993" cy="2901393"/>
              <a:chOff x="1861799" y="1733154"/>
              <a:chExt cx="1317993" cy="290139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1861799" y="3096123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171772" y="2912253"/>
                <a:ext cx="894366" cy="364347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>
                <a:off x="1861799" y="3810000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171772" y="3637545"/>
                <a:ext cx="894366" cy="364347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H="1">
                <a:off x="1861799" y="1905000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2171772" y="1733154"/>
                <a:ext cx="894366" cy="364347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  <a:p>
                <a:pPr algn="ctr"/>
                <a:endParaRPr lang="en-US" sz="2000" dirty="0">
                  <a:latin typeface="Helvetica"/>
                  <a:cs typeface="Helvetic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280753" y="1733154"/>
                    <a:ext cx="676404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0753" y="1733154"/>
                    <a:ext cx="676404" cy="3808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val 23"/>
              <p:cNvSpPr/>
              <p:nvPr/>
            </p:nvSpPr>
            <p:spPr>
              <a:xfrm>
                <a:off x="2544716" y="22860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544716" y="24384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544716" y="2590800"/>
                <a:ext cx="46084" cy="4608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2286000" y="2895600"/>
                    <a:ext cx="652679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0" y="2895600"/>
                    <a:ext cx="652679" cy="38081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286000" y="3633724"/>
                    <a:ext cx="569323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𝐃</m:t>
                              </m:r>
                            </m:e>
                            <m:sup/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0" y="3633724"/>
                    <a:ext cx="569323" cy="392993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/>
              <p:cNvSpPr txBox="1"/>
              <p:nvPr/>
            </p:nvSpPr>
            <p:spPr>
              <a:xfrm>
                <a:off x="1920483" y="4267200"/>
                <a:ext cx="1259309" cy="36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Dictionaries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214745" y="1708669"/>
              <a:ext cx="1647605" cy="3099028"/>
              <a:chOff x="3214745" y="1708669"/>
              <a:chExt cx="1647605" cy="3099028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H="1">
                <a:off x="3214745" y="3081342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214745" y="3834066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3214745" y="1905000"/>
                <a:ext cx="290455" cy="0"/>
              </a:xfrm>
              <a:prstGeom prst="straightConnector1">
                <a:avLst/>
              </a:prstGeom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3488795" y="1708669"/>
                    <a:ext cx="626005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8795" y="1708669"/>
                    <a:ext cx="626005" cy="38081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3488795" y="2883757"/>
                    <a:ext cx="602280" cy="3808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8795" y="2883757"/>
                    <a:ext cx="602280" cy="38081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488795" y="3629713"/>
                    <a:ext cx="520975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/>
                                </a:rPr>
                                <m:t>𝐬</m:t>
                              </m:r>
                            </m:e>
                            <m:sup/>
                          </m:sSup>
                        </m:oMath>
                      </m:oMathPara>
                    </a14:m>
                    <a:endPara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8795" y="3629713"/>
                    <a:ext cx="520975" cy="392993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6"/>
              <p:cNvSpPr txBox="1"/>
              <p:nvPr/>
            </p:nvSpPr>
            <p:spPr>
              <a:xfrm>
                <a:off x="3214745" y="4183209"/>
                <a:ext cx="1647605" cy="624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Sparse representation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387890" y="1840255"/>
              <a:ext cx="4070310" cy="2689299"/>
              <a:chOff x="4387890" y="1840255"/>
              <a:chExt cx="4070310" cy="2689299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359969" y="1840255"/>
                <a:ext cx="146895" cy="182673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15395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83028" y="3107343"/>
                <a:ext cx="161584" cy="182673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411790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910626" y="3107343"/>
                <a:ext cx="161584" cy="182673"/>
              </a:xfrm>
              <a:prstGeom prst="rect">
                <a:avLst/>
              </a:prstGeom>
              <a:solidFill>
                <a:srgbClr val="E46C0A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58824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87585" y="3107343"/>
                <a:ext cx="161584" cy="182673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291452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39649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68411" y="310734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973689" y="2453699"/>
                <a:ext cx="161584" cy="182673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52000" y="2453699"/>
                <a:ext cx="161584" cy="182673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730310" y="2453699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52" name="Straight Connector 51"/>
              <p:cNvCxnSpPr>
                <a:stCxn id="39" idx="1"/>
                <a:endCxn id="49" idx="0"/>
              </p:cNvCxnSpPr>
              <p:nvPr/>
            </p:nvCxnSpPr>
            <p:spPr>
              <a:xfrm flipH="1">
                <a:off x="5054482" y="1931591"/>
                <a:ext cx="1305487" cy="522107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39" idx="2"/>
                <a:endCxn id="50" idx="0"/>
              </p:cNvCxnSpPr>
              <p:nvPr/>
            </p:nvCxnSpPr>
            <p:spPr>
              <a:xfrm flipH="1">
                <a:off x="6432792" y="2022928"/>
                <a:ext cx="625" cy="430771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39" idx="3"/>
                <a:endCxn id="51" idx="0"/>
              </p:cNvCxnSpPr>
              <p:nvPr/>
            </p:nvCxnSpPr>
            <p:spPr>
              <a:xfrm>
                <a:off x="6506864" y="1931591"/>
                <a:ext cx="1304239" cy="52210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0" idx="0"/>
                <a:endCxn id="49" idx="2"/>
              </p:cNvCxnSpPr>
              <p:nvPr/>
            </p:nvCxnSpPr>
            <p:spPr>
              <a:xfrm flipV="1">
                <a:off x="4596188" y="2636372"/>
                <a:ext cx="458294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1" idx="0"/>
                <a:endCxn id="49" idx="2"/>
              </p:cNvCxnSpPr>
              <p:nvPr/>
            </p:nvCxnSpPr>
            <p:spPr>
              <a:xfrm flipH="1" flipV="1">
                <a:off x="5054482" y="2636372"/>
                <a:ext cx="9338" cy="470971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2" idx="0"/>
                <a:endCxn id="49" idx="2"/>
              </p:cNvCxnSpPr>
              <p:nvPr/>
            </p:nvCxnSpPr>
            <p:spPr>
              <a:xfrm flipH="1" flipV="1">
                <a:off x="5054482" y="2636372"/>
                <a:ext cx="438100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3" idx="0"/>
                <a:endCxn id="50" idx="2"/>
              </p:cNvCxnSpPr>
              <p:nvPr/>
            </p:nvCxnSpPr>
            <p:spPr>
              <a:xfrm flipV="1">
                <a:off x="5991419" y="2636372"/>
                <a:ext cx="441373" cy="470971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4" idx="0"/>
                <a:endCxn id="50" idx="2"/>
              </p:cNvCxnSpPr>
              <p:nvPr/>
            </p:nvCxnSpPr>
            <p:spPr>
              <a:xfrm flipH="1" flipV="1">
                <a:off x="6432792" y="2636372"/>
                <a:ext cx="6824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5" idx="0"/>
                <a:endCxn id="50" idx="2"/>
              </p:cNvCxnSpPr>
              <p:nvPr/>
            </p:nvCxnSpPr>
            <p:spPr>
              <a:xfrm flipH="1" flipV="1">
                <a:off x="6432792" y="2636372"/>
                <a:ext cx="435586" cy="470971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6" idx="0"/>
                <a:endCxn id="51" idx="2"/>
              </p:cNvCxnSpPr>
              <p:nvPr/>
            </p:nvCxnSpPr>
            <p:spPr>
              <a:xfrm flipV="1">
                <a:off x="7372244" y="2636372"/>
                <a:ext cx="438859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47" idx="0"/>
                <a:endCxn id="51" idx="2"/>
              </p:cNvCxnSpPr>
              <p:nvPr/>
            </p:nvCxnSpPr>
            <p:spPr>
              <a:xfrm flipH="1" flipV="1">
                <a:off x="7811103" y="2636372"/>
                <a:ext cx="9338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8" idx="0"/>
                <a:endCxn id="51" idx="2"/>
              </p:cNvCxnSpPr>
              <p:nvPr/>
            </p:nvCxnSpPr>
            <p:spPr>
              <a:xfrm flipH="1" flipV="1">
                <a:off x="7811103" y="2636372"/>
                <a:ext cx="438100" cy="470971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4387890" y="386371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Helvetica"/>
                    <a:cs typeface="Helvetica"/>
                  </a:rPr>
                  <a:t>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610221" y="3863713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66" name="Straight Connector 65"/>
              <p:cNvCxnSpPr>
                <a:stCxn id="64" idx="0"/>
              </p:cNvCxnSpPr>
              <p:nvPr/>
            </p:nvCxnSpPr>
            <p:spPr>
              <a:xfrm flipV="1">
                <a:off x="4468683" y="3290016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5" idx="0"/>
                <a:endCxn id="40" idx="2"/>
              </p:cNvCxnSpPr>
              <p:nvPr/>
            </p:nvCxnSpPr>
            <p:spPr>
              <a:xfrm flipH="1" flipV="1">
                <a:off x="4596188" y="3290016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Rectangle 67"/>
              <p:cNvSpPr/>
              <p:nvPr/>
            </p:nvSpPr>
            <p:spPr>
              <a:xfrm>
                <a:off x="4843446" y="3874036"/>
                <a:ext cx="161584" cy="182673"/>
              </a:xfrm>
              <a:prstGeom prst="rect">
                <a:avLst/>
              </a:prstGeom>
              <a:solidFill>
                <a:srgbClr val="E46C0A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65777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70" name="Straight Connector 69"/>
              <p:cNvCxnSpPr>
                <a:stCxn id="68" idx="0"/>
              </p:cNvCxnSpPr>
              <p:nvPr/>
            </p:nvCxnSpPr>
            <p:spPr>
              <a:xfrm flipV="1">
                <a:off x="4924238" y="3300338"/>
                <a:ext cx="148354" cy="573697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9" idx="0"/>
              </p:cNvCxnSpPr>
              <p:nvPr/>
            </p:nvCxnSpPr>
            <p:spPr>
              <a:xfrm flipH="1" flipV="1">
                <a:off x="5051743" y="3300338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5289686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512017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74" name="Straight Connector 73"/>
              <p:cNvCxnSpPr>
                <a:stCxn id="72" idx="0"/>
              </p:cNvCxnSpPr>
              <p:nvPr/>
            </p:nvCxnSpPr>
            <p:spPr>
              <a:xfrm flipV="1">
                <a:off x="5370478" y="3300338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0"/>
              </p:cNvCxnSpPr>
              <p:nvPr/>
            </p:nvCxnSpPr>
            <p:spPr>
              <a:xfrm flipH="1" flipV="1">
                <a:off x="5497983" y="3300338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5779392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001723" y="3874036"/>
                <a:ext cx="161584" cy="182673"/>
              </a:xfrm>
              <a:prstGeom prst="rect">
                <a:avLst/>
              </a:prstGeom>
              <a:solidFill>
                <a:srgbClr val="E46C0A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78" name="Straight Connector 77"/>
              <p:cNvCxnSpPr>
                <a:stCxn id="76" idx="0"/>
              </p:cNvCxnSpPr>
              <p:nvPr/>
            </p:nvCxnSpPr>
            <p:spPr>
              <a:xfrm flipV="1">
                <a:off x="5860184" y="3300338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5987690" y="3300338"/>
                <a:ext cx="94826" cy="573697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Rectangle 79"/>
              <p:cNvSpPr/>
              <p:nvPr/>
            </p:nvSpPr>
            <p:spPr>
              <a:xfrm>
                <a:off x="6234948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457279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82" name="Straight Connector 81"/>
              <p:cNvCxnSpPr>
                <a:stCxn id="80" idx="0"/>
              </p:cNvCxnSpPr>
              <p:nvPr/>
            </p:nvCxnSpPr>
            <p:spPr>
              <a:xfrm flipV="1">
                <a:off x="6315740" y="3310661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1" idx="0"/>
              </p:cNvCxnSpPr>
              <p:nvPr/>
            </p:nvCxnSpPr>
            <p:spPr>
              <a:xfrm flipH="1" flipV="1">
                <a:off x="6443245" y="3310661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6681187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903519" y="3884358"/>
                <a:ext cx="161584" cy="182673"/>
              </a:xfrm>
              <a:prstGeom prst="rect">
                <a:avLst/>
              </a:prstGeom>
              <a:solidFill>
                <a:srgbClr val="E46C0A"/>
              </a:solidFill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4" idx="0"/>
              </p:cNvCxnSpPr>
              <p:nvPr/>
            </p:nvCxnSpPr>
            <p:spPr>
              <a:xfrm flipV="1">
                <a:off x="6761980" y="3310661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0"/>
              </p:cNvCxnSpPr>
              <p:nvPr/>
            </p:nvCxnSpPr>
            <p:spPr>
              <a:xfrm flipH="1" flipV="1">
                <a:off x="6889485" y="3310661"/>
                <a:ext cx="94826" cy="573697"/>
              </a:xfrm>
              <a:prstGeom prst="line">
                <a:avLst/>
              </a:prstGeom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 87"/>
              <p:cNvSpPr/>
              <p:nvPr/>
            </p:nvSpPr>
            <p:spPr>
              <a:xfrm>
                <a:off x="7172489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394820" y="3874036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90" name="Straight Connector 89"/>
              <p:cNvCxnSpPr>
                <a:stCxn id="88" idx="0"/>
              </p:cNvCxnSpPr>
              <p:nvPr/>
            </p:nvCxnSpPr>
            <p:spPr>
              <a:xfrm flipV="1">
                <a:off x="7253281" y="3300338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9" idx="0"/>
              </p:cNvCxnSpPr>
              <p:nvPr/>
            </p:nvCxnSpPr>
            <p:spPr>
              <a:xfrm flipH="1" flipV="1">
                <a:off x="7380786" y="3300338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ectangle 91"/>
              <p:cNvSpPr/>
              <p:nvPr/>
            </p:nvSpPr>
            <p:spPr>
              <a:xfrm>
                <a:off x="7628044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850376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94" name="Straight Connector 93"/>
              <p:cNvCxnSpPr>
                <a:stCxn id="92" idx="0"/>
              </p:cNvCxnSpPr>
              <p:nvPr/>
            </p:nvCxnSpPr>
            <p:spPr>
              <a:xfrm flipV="1">
                <a:off x="7708837" y="3310661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3" idx="0"/>
              </p:cNvCxnSpPr>
              <p:nvPr/>
            </p:nvCxnSpPr>
            <p:spPr>
              <a:xfrm flipH="1" flipV="1">
                <a:off x="7836342" y="3310661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Rectangle 95"/>
              <p:cNvSpPr/>
              <p:nvPr/>
            </p:nvSpPr>
            <p:spPr>
              <a:xfrm>
                <a:off x="8074284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296616" y="3884358"/>
                <a:ext cx="161584" cy="182673"/>
              </a:xfrm>
              <a:prstGeom prst="rect">
                <a:avLst/>
              </a:prstGeom>
              <a:noFill/>
              <a:ln w="12700" cmpd="sng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</a:p>
            </p:txBody>
          </p:sp>
          <p:cxnSp>
            <p:nvCxnSpPr>
              <p:cNvPr id="98" name="Straight Connector 97"/>
              <p:cNvCxnSpPr>
                <a:stCxn id="96" idx="0"/>
              </p:cNvCxnSpPr>
              <p:nvPr/>
            </p:nvCxnSpPr>
            <p:spPr>
              <a:xfrm flipV="1">
                <a:off x="8155077" y="3310661"/>
                <a:ext cx="148354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0"/>
              </p:cNvCxnSpPr>
              <p:nvPr/>
            </p:nvCxnSpPr>
            <p:spPr>
              <a:xfrm flipH="1" flipV="1">
                <a:off x="8282582" y="3310661"/>
                <a:ext cx="94826" cy="573697"/>
              </a:xfrm>
              <a:prstGeom prst="line">
                <a:avLst/>
              </a:prstGeom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4843447" y="4191000"/>
                <a:ext cx="36147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Zero tree structure of sparse coefficients</a:t>
                </a:r>
              </a:p>
            </p:txBody>
          </p:sp>
        </p:grpSp>
        <p:sp>
          <p:nvSpPr>
            <p:cNvPr id="101" name="Up Arrow 100"/>
            <p:cNvSpPr/>
            <p:nvPr/>
          </p:nvSpPr>
          <p:spPr>
            <a:xfrm>
              <a:off x="248464" y="1733154"/>
              <a:ext cx="208736" cy="2443933"/>
            </a:xfrm>
            <a:prstGeom prst="up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0" y="1317190"/>
              <a:ext cx="1410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Downsample</a:t>
              </a:r>
              <a:endParaRPr lang="en-US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59361" y="3263401"/>
            <a:ext cx="7856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Novel signal model inspired by wavelets zero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650674" y="4307877"/>
                <a:ext cx="33229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13</m:t>
                    </m:r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FFC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speedup 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74" y="4307877"/>
                <a:ext cx="3322908" cy="400110"/>
              </a:xfrm>
              <a:prstGeom prst="rect">
                <a:avLst/>
              </a:prstGeom>
              <a:blipFill rotWithShape="1">
                <a:blip r:embed="rId15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5650674" y="5032699"/>
            <a:ext cx="3322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Appealing for high dimensional signals like videos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352800" y="6187327"/>
            <a:ext cx="254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Questions?</a:t>
            </a:r>
          </a:p>
        </p:txBody>
      </p:sp>
      <p:pic>
        <p:nvPicPr>
          <p:cNvPr id="3074" name="Picture 2" descr="C:\Users\vsaragad\Dropbox\projects\multiscale_dictionary\src\TIP_journal\video2\sharpner_bi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2476980" cy="196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saragad\Dropbox\projects\multiscale_dictionary\src\TIP_journal\video2\sharpner_z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88" y="3965542"/>
            <a:ext cx="2476980" cy="196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7" grpId="0"/>
      <p:bldP spid="108" grpId="0"/>
      <p:bldP spid="10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88614"/>
              </p:ext>
            </p:extLst>
          </p:nvPr>
        </p:nvGraphicFramePr>
        <p:xfrm>
          <a:off x="0" y="1927655"/>
          <a:ext cx="9144001" cy="27594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94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954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46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Signal Class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/>
                          <a:cs typeface="Times New Roman"/>
                        </a:rPr>
                        <a:t>N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 err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US" sz="1600" i="1" baseline="-25000" dirty="0" err="1">
                          <a:latin typeface="Times New Roman"/>
                          <a:cs typeface="Times New Roman"/>
                        </a:rPr>
                        <a:t>low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 err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lang="en-US" sz="1600" i="1" baseline="-25000" dirty="0" err="1">
                          <a:latin typeface="Times New Roman"/>
                          <a:cs typeface="Times New Roman"/>
                        </a:rPr>
                        <a:t>low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lang="en-US" sz="1600" i="1" baseline="-2500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 err="1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lang="en-US" sz="1600" i="1" baseline="-25000" dirty="0" err="1">
                          <a:latin typeface="Times New Roman"/>
                          <a:cs typeface="Times New Roman"/>
                        </a:rPr>
                        <a:t>low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 err="1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lang="en-US" sz="1600" i="1" baseline="-25000" dirty="0" err="1">
                          <a:latin typeface="Times New Roman"/>
                          <a:cs typeface="Times New Roman"/>
                        </a:rPr>
                        <a:t>high</a:t>
                      </a:r>
                      <a:endParaRPr sz="1600" i="1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Speedup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Model Accuracy (dB)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K-SVD Accuracy (dB)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41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Images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8x8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4x4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64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1024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4.10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20.67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21.98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24x24x3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12x12x3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512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8192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22.6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19.64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20.57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741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Videos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8x8x16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4x4x8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512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8192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15.87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22.62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24.09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8x8x16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4x4x8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512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8192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15.80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22.75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24.09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8x8x32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4x4x16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512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8192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23.81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20.72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21.36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8x8x16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4x4x8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512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16384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16.89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21.84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23.27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78569" marR="78569" marT="20906" marB="20906" anchor="ctr"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73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matching pursuit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Greedy algorithm to solve for sparse representation,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1-sparse representations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𝐱</m:t>
                    </m:r>
                    <m:r>
                      <a:rPr lang="en-US" b="1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1" i="0" smtClean="0">
                        <a:latin typeface="Cambria Math"/>
                      </a:rPr>
                      <m:t>𝛂</m:t>
                    </m:r>
                    <m:r>
                      <a:rPr lang="en-US" b="0" i="1" smtClean="0">
                        <a:latin typeface="Cambria Math"/>
                      </a:rPr>
                      <m:t>,   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∈[1, 2, …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Find most correlated atom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〈</m:t>
                            </m:r>
                            <m:r>
                              <a:rPr lang="en-US" b="1" i="0" dirty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dirty="0" smtClean="0">
                                    <a:latin typeface="Cambria Math"/>
                                  </a:rPr>
                                  <m:t>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/>
                              </a:rPr>
                              <m:t>〉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K-sparse: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𝐱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/>
                              </a:rPr>
                              <m:t>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Iteratively find 1-sparse solutions, K times.</a:t>
                </a:r>
              </a:p>
              <a:p>
                <a:pPr lvl="1"/>
                <a:r>
                  <a:rPr lang="en-US" sz="2600" dirty="0">
                    <a:solidFill>
                      <a:srgbClr val="FFC000"/>
                    </a:solidFill>
                  </a:rPr>
                  <a:t>Number of correlations increase linearly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C000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sz="2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5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0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OMP – Computational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7848600" cy="3124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Per-iteration costs</a:t>
            </a:r>
          </a:p>
          <a:p>
            <a:pPr lvl="1"/>
            <a:r>
              <a:rPr lang="en-US" sz="1800" dirty="0"/>
              <a:t>Forming proxy                 		</a:t>
            </a:r>
            <a:r>
              <a:rPr lang="en-US" sz="2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O</a:t>
            </a:r>
            <a:r>
              <a:rPr lang="en-US" sz="1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(MN)</a:t>
            </a:r>
          </a:p>
          <a:p>
            <a:pPr lvl="1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Finding closest atom        		</a:t>
            </a:r>
            <a:r>
              <a:rPr lang="en-US" sz="2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O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(N)</a:t>
            </a:r>
          </a:p>
          <a:p>
            <a:pPr lvl="1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Least squares (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MxK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system)		</a:t>
            </a:r>
            <a:r>
              <a:rPr lang="en-US" sz="2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O</a:t>
            </a:r>
            <a:r>
              <a:rPr lang="en-US" sz="1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(MK</a:t>
            </a:r>
            <a:r>
              <a:rPr lang="en-US" sz="18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US" sz="1800" dirty="0">
              <a:solidFill>
                <a:srgbClr val="FF6600"/>
              </a:solidFill>
            </a:endParaRPr>
          </a:p>
          <a:p>
            <a:pPr lvl="1"/>
            <a:r>
              <a:rPr lang="en-US" sz="1800" dirty="0"/>
              <a:t>Dominant 	</a:t>
            </a:r>
            <a:r>
              <a:rPr lang="en-US" sz="1800" dirty="0">
                <a:solidFill>
                  <a:srgbClr val="FF6600"/>
                </a:solidFill>
              </a:rPr>
              <a:t>	            	</a:t>
            </a:r>
            <a:r>
              <a:rPr lang="en-US" sz="30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O</a:t>
            </a:r>
            <a:r>
              <a:rPr lang="en-US" sz="1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(MN + MK</a:t>
            </a:r>
            <a:r>
              <a:rPr lang="en-US" sz="18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endParaRPr lang="en-US" sz="1800" dirty="0">
              <a:solidFill>
                <a:srgbClr val="FF6600"/>
              </a:solidFill>
            </a:endParaRPr>
          </a:p>
          <a:p>
            <a:r>
              <a:rPr lang="en-US" dirty="0"/>
              <a:t>Total costs  (K-iterations)</a:t>
            </a:r>
            <a:r>
              <a:rPr lang="en-US" sz="2000" dirty="0"/>
              <a:t>		</a:t>
            </a:r>
            <a:r>
              <a:rPr lang="en-US" sz="2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O</a:t>
            </a:r>
            <a:r>
              <a:rPr lang="en-US" sz="20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French Script MT" panose="03020402040607040605" pitchFamily="66" charset="0"/>
              </a:rPr>
              <a:t>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(MNK + MK</a:t>
            </a:r>
            <a:r>
              <a:rPr lang="en-US" sz="20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532062" y="1116157"/>
            <a:ext cx="152400" cy="1155700"/>
            <a:chOff x="1791" y="2385"/>
            <a:chExt cx="96" cy="728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21"/>
          <p:cNvGrpSpPr>
            <a:grpSpLocks/>
          </p:cNvGrpSpPr>
          <p:nvPr/>
        </p:nvGrpSpPr>
        <p:grpSpPr bwMode="auto">
          <a:xfrm>
            <a:off x="6096022" y="1057419"/>
            <a:ext cx="157163" cy="2438400"/>
            <a:chOff x="4672" y="2480"/>
            <a:chExt cx="99" cy="1536"/>
          </a:xfrm>
        </p:grpSpPr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2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6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7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8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9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4672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3"/>
            <p:cNvSpPr>
              <a:spLocks noChangeArrowheads="1"/>
            </p:cNvSpPr>
            <p:nvPr/>
          </p:nvSpPr>
          <p:spPr bwMode="auto">
            <a:xfrm>
              <a:off x="4672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24"/>
            <p:cNvSpPr>
              <a:spLocks noChangeArrowheads="1"/>
            </p:cNvSpPr>
            <p:nvPr/>
          </p:nvSpPr>
          <p:spPr bwMode="auto">
            <a:xfrm>
              <a:off x="4672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4" name="Picture 45" descr="phi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7232" r="9919" b="10902"/>
          <a:stretch/>
        </p:blipFill>
        <p:spPr bwMode="auto">
          <a:xfrm>
            <a:off x="3505200" y="1066800"/>
            <a:ext cx="2409480" cy="119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Equal 34"/>
          <p:cNvSpPr/>
          <p:nvPr/>
        </p:nvSpPr>
        <p:spPr>
          <a:xfrm>
            <a:off x="2895599" y="1486044"/>
            <a:ext cx="457200" cy="228600"/>
          </a:xfrm>
          <a:prstGeom prst="mathEqual">
            <a:avLst>
              <a:gd name="adj1" fmla="val 12980"/>
              <a:gd name="adj2" fmla="val 26510"/>
            </a:avLst>
          </a:prstGeom>
          <a:solidFill>
            <a:srgbClr val="EBF1D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8" y="2414876"/>
            <a:ext cx="1316182" cy="288636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62200"/>
            <a:ext cx="1491975" cy="277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tree OMP – algorithm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00" y="990600"/>
            <a:ext cx="5512800" cy="51355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 tree OMP speed up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 time for low resolution 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low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 time for high resolution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1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 tree OMP speed up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time for OMP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Speedup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Simple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high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low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5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 increases with dictionary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592"/>
          <a:stretch/>
        </p:blipFill>
        <p:spPr>
          <a:xfrm>
            <a:off x="609741" y="914400"/>
            <a:ext cx="7924517" cy="5135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91535"/>
            <a:ext cx="853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Hitomi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M. Gupta, T.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Mitsunaga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S. K.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Nayar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Video from a single coded exposure photograph using a learned over-complete dictionary. In IEEE Intl. Conf. Computer Vision, 2011</a:t>
            </a:r>
          </a:p>
        </p:txBody>
      </p:sp>
    </p:spTree>
    <p:extLst>
      <p:ext uri="{BB962C8B-B14F-4D97-AF65-F5344CB8AC3E}">
        <p14:creationId xmlns:p14="http://schemas.microsoft.com/office/powerpoint/2010/main" val="218897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example: High speed video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2439" y="3932856"/>
            <a:ext cx="6299121" cy="1340354"/>
          </a:xfrm>
          <a:prstGeom prst="rect">
            <a:avLst/>
          </a:prstGeom>
        </p:spPr>
      </p:pic>
      <p:pic>
        <p:nvPicPr>
          <p:cNvPr id="4" name="Picture 1" descr="C:\work\localm\KsvdVolRecon\tmp\road2.thinout.frm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995919"/>
            <a:ext cx="2232512" cy="14883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4163633" y="1993726"/>
            <a:ext cx="628745" cy="426861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:\work\localm\KsvdVolRecon\tmp\road2.thinout.frm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148319"/>
            <a:ext cx="2232512" cy="14883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1" descr="C:\work\localm\KsvdVolRecon\tmp\road2.thinout.frm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300719"/>
            <a:ext cx="2232512" cy="14883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1" descr="C:\work\localm\KsvdVolRecon\tmp\road2.thinout.frm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453119"/>
            <a:ext cx="2232512" cy="14883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1" descr="C:\work\localm\KsvdVolRecon\tmp\road2.thinout.frm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05519"/>
            <a:ext cx="2232512" cy="14883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299" y="1605519"/>
            <a:ext cx="2449408" cy="150767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5400000">
            <a:off x="5480336" y="3279451"/>
            <a:ext cx="384213" cy="37208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5000" y="3135868"/>
            <a:ext cx="147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Frames 1 - 36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3600" y="3189843"/>
            <a:ext cx="147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Coded 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2786" y="5271766"/>
            <a:ext cx="183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Recovered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0916" y="5410200"/>
                <a:ext cx="33618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CA904"/>
                        </a:solidFill>
                        <a:latin typeface="Cambria Math" panose="02040503050406030204" pitchFamily="18" charset="0"/>
                      </a:rPr>
                      <m:t>7×7×36</m:t>
                    </m:r>
                  </m:oMath>
                </a14:m>
                <a:r>
                  <a:rPr lang="en-US" sz="2000" dirty="0">
                    <a:solidFill>
                      <a:srgbClr val="FCA904"/>
                    </a:solidFill>
                  </a:rPr>
                  <a:t> video patches, 100,000 atoms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6" y="5410200"/>
                <a:ext cx="3361870" cy="707886"/>
              </a:xfrm>
              <a:prstGeom prst="rect">
                <a:avLst/>
              </a:prstGeom>
              <a:blipFill>
                <a:blip r:embed="rId6"/>
                <a:stretch>
                  <a:fillRect l="-1996" t="-517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26428" y="5619690"/>
                <a:ext cx="4269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CA904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000" dirty="0">
                    <a:solidFill>
                      <a:srgbClr val="FCA904"/>
                    </a:solidFill>
                  </a:rPr>
                  <a:t> hour to recover 36 frames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28" y="5619690"/>
                <a:ext cx="4269972" cy="400110"/>
              </a:xfrm>
              <a:prstGeom prst="rect">
                <a:avLst/>
              </a:prstGeom>
              <a:blipFill>
                <a:blip r:embed="rId7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0" y="6091535"/>
            <a:ext cx="853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Hitomi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M. Gupta, T.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Mitsunaga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S. K. </a:t>
            </a:r>
            <a:r>
              <a:rPr lang="en-US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Nayar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Video from a single coded exposure photograph using a learned over-complete dictionary. In IEEE Intl. Conf. Computer Vision, 2011</a:t>
            </a:r>
          </a:p>
        </p:txBody>
      </p:sp>
    </p:spTree>
    <p:extLst>
      <p:ext uri="{BB962C8B-B14F-4D97-AF65-F5344CB8AC3E}">
        <p14:creationId xmlns:p14="http://schemas.microsoft.com/office/powerpoint/2010/main" val="20112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6" grpId="0"/>
      <p:bldP spid="17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structured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very large dictionaries for high accuracy</a:t>
            </a:r>
          </a:p>
          <a:p>
            <a:endParaRPr lang="en-US" dirty="0"/>
          </a:p>
          <a:p>
            <a:r>
              <a:rPr lang="en-US" dirty="0"/>
              <a:t>Computational complexity increases with larger number of dictionary elements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Endow structure in dictionary to reduce search time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2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across scales for visual signals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3106153" cy="31061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91000" y="2514600"/>
            <a:ext cx="609600" cy="6096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82" y="1296855"/>
            <a:ext cx="3147218" cy="31472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2600" y="4444073"/>
            <a:ext cx="94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800" y="4447736"/>
            <a:ext cx="2508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Wavelet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82" y="1283732"/>
            <a:ext cx="3147218" cy="314721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929982" y="1295400"/>
            <a:ext cx="785018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29982" y="1295400"/>
            <a:ext cx="1547018" cy="1600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29982" y="1295399"/>
            <a:ext cx="3147218" cy="31486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6737" y="914400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737" y="914400"/>
                <a:ext cx="46833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05829" y="914400"/>
                <a:ext cx="463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29" y="914400"/>
                <a:ext cx="46301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086600" y="914400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914400"/>
                <a:ext cx="468333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5109102" y="4948258"/>
            <a:ext cx="25908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Sparse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05400" y="5562600"/>
            <a:ext cx="25908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Multiscale</a:t>
            </a:r>
          </a:p>
        </p:txBody>
      </p:sp>
    </p:spTree>
    <p:extLst>
      <p:ext uri="{BB962C8B-B14F-4D97-AF65-F5344CB8AC3E}">
        <p14:creationId xmlns:p14="http://schemas.microsoft.com/office/powerpoint/2010/main" val="992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0" grpId="0" animBg="1"/>
      <p:bldP spid="31" grpId="0" animBg="1"/>
      <p:bldP spid="32" grpId="0"/>
      <p:bldP spid="33" grpId="0"/>
      <p:bldP spid="34" grpId="0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zero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54624" y="4460813"/>
            <a:ext cx="2508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Wavelet transform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43000" y="4948258"/>
            <a:ext cx="25908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Sparse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9298" y="5562600"/>
            <a:ext cx="25908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Multiscale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2" y="1296855"/>
            <a:ext cx="3147218" cy="31472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39298" y="6176942"/>
            <a:ext cx="2590800" cy="533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Predictive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997534" y="5391090"/>
            <a:ext cx="3689266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Well known only for images</a:t>
            </a:r>
          </a:p>
        </p:txBody>
      </p:sp>
      <p:sp>
        <p:nvSpPr>
          <p:cNvPr id="35" name="Oval 34"/>
          <p:cNvSpPr/>
          <p:nvPr/>
        </p:nvSpPr>
        <p:spPr>
          <a:xfrm>
            <a:off x="1066800" y="1338998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66800" y="2133600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834179" y="1360841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28800" y="2133599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71600" y="2971799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911737" y="2971800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50284" y="1398495"/>
            <a:ext cx="76200" cy="76201"/>
          </a:xfrm>
          <a:prstGeom prst="ellipse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35" idx="4"/>
            <a:endCxn id="36" idx="0"/>
          </p:cNvCxnSpPr>
          <p:nvPr/>
        </p:nvCxnSpPr>
        <p:spPr>
          <a:xfrm>
            <a:off x="1104900" y="1415199"/>
            <a:ext cx="0" cy="71840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5"/>
            <a:endCxn id="38" idx="1"/>
          </p:cNvCxnSpPr>
          <p:nvPr/>
        </p:nvCxnSpPr>
        <p:spPr>
          <a:xfrm>
            <a:off x="1131841" y="1404040"/>
            <a:ext cx="708118" cy="74071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5" idx="7"/>
            <a:endCxn id="37" idx="2"/>
          </p:cNvCxnSpPr>
          <p:nvPr/>
        </p:nvCxnSpPr>
        <p:spPr>
          <a:xfrm>
            <a:off x="1131841" y="1350157"/>
            <a:ext cx="702338" cy="487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9" idx="0"/>
          </p:cNvCxnSpPr>
          <p:nvPr/>
        </p:nvCxnSpPr>
        <p:spPr>
          <a:xfrm>
            <a:off x="1104900" y="2197025"/>
            <a:ext cx="304800" cy="77477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905700" y="2201976"/>
            <a:ext cx="1006037" cy="76982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915203" y="1393283"/>
            <a:ext cx="1034634" cy="544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997534" y="1264003"/>
            <a:ext cx="3232066" cy="3190919"/>
            <a:chOff x="4652312" y="2362200"/>
            <a:chExt cx="4415489" cy="4359276"/>
          </a:xfrm>
        </p:grpSpPr>
        <p:sp>
          <p:nvSpPr>
            <p:cNvPr id="42" name="Slide Number Placeholder 19"/>
            <p:cNvSpPr txBox="1">
              <a:spLocks/>
            </p:cNvSpPr>
            <p:nvPr/>
          </p:nvSpPr>
          <p:spPr>
            <a:xfrm>
              <a:off x="6160290" y="6289112"/>
              <a:ext cx="2526510" cy="43236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rgbClr val="EBF1DE"/>
                  </a:solidFill>
                  <a:latin typeface="Verdana"/>
                  <a:ea typeface="+mn-ea"/>
                  <a:cs typeface="Verdan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B6F15528-21DE-4FAA-801E-634DDDAF4B2B}" type="slidenum">
                <a:rPr lang="en-US" smtClean="0"/>
                <a:pPr/>
                <a:t>8</a:t>
              </a:fld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2312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75636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52312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75636" y="2885524"/>
              <a:ext cx="489985" cy="489985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35473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258796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35473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258796" y="2885524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52312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75636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52312" y="3944313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75636" y="3944313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735473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258796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35473" y="3944313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258796" y="3944313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939489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462813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939489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462813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022649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545973" y="236220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022649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45973" y="2885524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939489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462813" y="34209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39489" y="3944313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62813" y="3944313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22649" y="3420990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545973" y="3420990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22649" y="3944313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545973" y="3944313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652312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175636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52312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175636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35473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58796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735473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258796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652312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75636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52312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75636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35473" y="5708166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258796" y="5708166"/>
              <a:ext cx="489985" cy="48998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735473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258796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71332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494656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971332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494656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54492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577816" y="4649377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054492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577816" y="5172701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971332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94656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971332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494656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054492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577816" y="5708166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054492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577816" y="6231490"/>
              <a:ext cx="489985" cy="4899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>
              <a:endCxn id="60" idx="0"/>
            </p:cNvCxnSpPr>
            <p:nvPr/>
          </p:nvCxnSpPr>
          <p:spPr>
            <a:xfrm flipH="1">
              <a:off x="5420629" y="3124200"/>
              <a:ext cx="65772" cy="82011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endCxn id="56" idx="1"/>
            </p:cNvCxnSpPr>
            <p:nvPr/>
          </p:nvCxnSpPr>
          <p:spPr>
            <a:xfrm flipV="1">
              <a:off x="5486400" y="3130517"/>
              <a:ext cx="772396" cy="1294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5502209" y="3136990"/>
              <a:ext cx="756487" cy="82224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5515369" y="4182416"/>
              <a:ext cx="961631" cy="22183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6400295" y="4106221"/>
              <a:ext cx="2221877" cy="20919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6473330" y="3124200"/>
              <a:ext cx="2213470" cy="9362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/>
          <p:nvPr/>
        </p:nvSpPr>
        <p:spPr>
          <a:xfrm>
            <a:off x="4267200" y="473465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Parent coefficient zero</a:t>
            </a:r>
          </a:p>
        </p:txBody>
      </p:sp>
      <p:cxnSp>
        <p:nvCxnSpPr>
          <p:cNvPr id="6" name="Straight Arrow Connector 5"/>
          <p:cNvCxnSpPr>
            <a:stCxn id="120" idx="0"/>
          </p:cNvCxnSpPr>
          <p:nvPr/>
        </p:nvCxnSpPr>
        <p:spPr>
          <a:xfrm flipV="1">
            <a:off x="5410200" y="2584412"/>
            <a:ext cx="910790" cy="2150242"/>
          </a:xfrm>
          <a:prstGeom prst="straightConnector1">
            <a:avLst/>
          </a:prstGeom>
          <a:ln w="38100">
            <a:solidFill>
              <a:srgbClr val="FCA9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934200" y="473465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904"/>
                </a:solidFill>
              </a:rPr>
              <a:t>child coefficients most likely  zero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7845194" y="4138439"/>
            <a:ext cx="42729" cy="631867"/>
          </a:xfrm>
          <a:prstGeom prst="straightConnector1">
            <a:avLst/>
          </a:prstGeom>
          <a:ln w="38100">
            <a:solidFill>
              <a:srgbClr val="FCA9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6595510" y="4800533"/>
            <a:ext cx="262490" cy="237575"/>
          </a:xfrm>
          <a:prstGeom prst="rightArrow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39471" y="6019800"/>
            <a:ext cx="530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Extend wavelet zero tree to dictionaries</a:t>
            </a:r>
          </a:p>
        </p:txBody>
      </p:sp>
    </p:spTree>
    <p:extLst>
      <p:ext uri="{BB962C8B-B14F-4D97-AF65-F5344CB8AC3E}">
        <p14:creationId xmlns:p14="http://schemas.microsoft.com/office/powerpoint/2010/main" val="36546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20" grpId="0"/>
      <p:bldP spid="121" grpId="0"/>
      <p:bldP spid="9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Cross-scale predictive dictionaries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2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1816</Words>
  <Application>Microsoft Office PowerPoint</Application>
  <PresentationFormat>On-screen Show (4:3)</PresentationFormat>
  <Paragraphs>521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Narrow</vt:lpstr>
      <vt:lpstr>Calibri</vt:lpstr>
      <vt:lpstr>Cambria Math</vt:lpstr>
      <vt:lpstr>French Script MT</vt:lpstr>
      <vt:lpstr>Helvetica</vt:lpstr>
      <vt:lpstr>Times New Roman</vt:lpstr>
      <vt:lpstr>Verdana</vt:lpstr>
      <vt:lpstr>Office Theme</vt:lpstr>
      <vt:lpstr>Cross-scale Predictive Dictionaries for Image and Video Restoration (Paper ID: 2314)</vt:lpstr>
      <vt:lpstr>Compressive sensing</vt:lpstr>
      <vt:lpstr>Orthogonal matching pursuit</vt:lpstr>
      <vt:lpstr>Accuracy increases with dictionary size</vt:lpstr>
      <vt:lpstr>A real example: High speed video</vt:lpstr>
      <vt:lpstr>Need structured dictionaries</vt:lpstr>
      <vt:lpstr>Structure across scales for visual signals</vt:lpstr>
      <vt:lpstr>Wavelet zero tree</vt:lpstr>
      <vt:lpstr>Cross-scale predictive dictionaries</vt:lpstr>
      <vt:lpstr>Proposed signal model</vt:lpstr>
      <vt:lpstr>Signal model</vt:lpstr>
      <vt:lpstr>Speedup</vt:lpstr>
      <vt:lpstr>Proposed signal model</vt:lpstr>
      <vt:lpstr>Dictionary learning</vt:lpstr>
      <vt:lpstr>Dictionary learning—results</vt:lpstr>
      <vt:lpstr>Dictionary learning—results</vt:lpstr>
      <vt:lpstr>Dictionary learning – results </vt:lpstr>
      <vt:lpstr>Dictionary learning – results </vt:lpstr>
      <vt:lpstr>Signal recovery</vt:lpstr>
      <vt:lpstr>Application: Video compressive sensing</vt:lpstr>
      <vt:lpstr>Application: Video compressive sensing</vt:lpstr>
      <vt:lpstr>Application: Video compressive sensing</vt:lpstr>
      <vt:lpstr>Video compressive sensing: Real data</vt:lpstr>
      <vt:lpstr>Accuracy plots for images</vt:lpstr>
      <vt:lpstr>Accuracy plots for videos</vt:lpstr>
      <vt:lpstr>Summary</vt:lpstr>
      <vt:lpstr>Thank you</vt:lpstr>
      <vt:lpstr>Extra slides</vt:lpstr>
      <vt:lpstr>Model comparison table</vt:lpstr>
      <vt:lpstr>OMP – Computational Requirements</vt:lpstr>
      <vt:lpstr>Zero tree OMP – algorithm </vt:lpstr>
      <vt:lpstr>Zero tree OMP speed up computation</vt:lpstr>
      <vt:lpstr>Zero tree OMP speed up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2016-09-23T21:02:50Z</dcterms:created>
  <dcterms:modified xsi:type="dcterms:W3CDTF">2017-01-08T16:40:04Z</dcterms:modified>
</cp:coreProperties>
</file>